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446" r:id="rId4"/>
    <p:sldId id="2587" r:id="rId5"/>
    <p:sldId id="3315" r:id="rId6"/>
    <p:sldId id="475" r:id="rId7"/>
    <p:sldId id="476" r:id="rId8"/>
    <p:sldId id="2603" r:id="rId9"/>
    <p:sldId id="359" r:id="rId10"/>
    <p:sldId id="3318" r:id="rId11"/>
    <p:sldId id="3317" r:id="rId12"/>
    <p:sldId id="3322" r:id="rId13"/>
    <p:sldId id="3320" r:id="rId14"/>
    <p:sldId id="352" r:id="rId15"/>
    <p:sldId id="3326" r:id="rId16"/>
    <p:sldId id="3321" r:id="rId17"/>
    <p:sldId id="3330" r:id="rId18"/>
    <p:sldId id="3331" r:id="rId19"/>
    <p:sldId id="3329" r:id="rId20"/>
    <p:sldId id="275" r:id="rId21"/>
  </p:sldIdLst>
  <p:sldSz cx="12192000" cy="6858000"/>
  <p:notesSz cx="6797675" cy="9929813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sia Zanti" initials="NZ" lastIdx="1" clrIdx="0">
    <p:extLst>
      <p:ext uri="{19B8F6BF-5375-455C-9EA6-DF929625EA0E}">
        <p15:presenceInfo xmlns:p15="http://schemas.microsoft.com/office/powerpoint/2012/main" userId="S-1-5-21-3466503211-167815060-4279704636-45371" providerId="AD"/>
      </p:ext>
    </p:extLst>
  </p:cmAuthor>
  <p:cmAuthor id="2" name="Himonas" initials="SDH" lastIdx="1" clrIdx="1">
    <p:extLst>
      <p:ext uri="{19B8F6BF-5375-455C-9EA6-DF929625EA0E}">
        <p15:presenceInfo xmlns:p15="http://schemas.microsoft.com/office/powerpoint/2012/main" userId="Himon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B8C"/>
    <a:srgbClr val="E38C1A"/>
    <a:srgbClr val="365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440" autoAdjust="0"/>
  </p:normalViewPr>
  <p:slideViewPr>
    <p:cSldViewPr snapToGrid="0">
      <p:cViewPr varScale="1">
        <p:scale>
          <a:sx n="115" d="100"/>
          <a:sy n="115" d="100"/>
        </p:scale>
        <p:origin x="3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58DD1-AD28-4ADB-BB60-D3427A6E1C2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6BAEF-9F63-4A01-8CB6-3AE809EEC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petition/consultations/2020_broadband/index_en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law/better-regulation/have-your-say/initiatives/12463-High-speed-broadband-in-the-EU-review-of-rules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συνδεσιμότητα είναι καίρια προτεραιότητα στην ευρωπαϊκή </a:t>
            </a:r>
            <a:r>
              <a:rPr lang="el-GR" dirty="0" err="1"/>
              <a:t>agenda</a:t>
            </a:r>
            <a:r>
              <a:rPr lang="el-GR" dirty="0"/>
              <a:t>.</a:t>
            </a:r>
          </a:p>
          <a:p>
            <a:endParaRPr lang="el-G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dirty="0">
                <a:latin typeface="+mn-lt"/>
                <a:cs typeface="Arial Narrow" pitchFamily="34" charset="0"/>
              </a:rPr>
              <a:t>Στόχοι του </a:t>
            </a:r>
            <a:r>
              <a:rPr lang="en-US" sz="1200" b="0" dirty="0">
                <a:latin typeface="+mn-lt"/>
                <a:cs typeface="Arial Narrow" pitchFamily="34" charset="0"/>
              </a:rPr>
              <a:t>European Gigabit Society</a:t>
            </a:r>
            <a:r>
              <a:rPr lang="en-US" sz="1200" b="0" baseline="30000" dirty="0">
                <a:latin typeface="+mn-lt"/>
                <a:cs typeface="Arial Narrow" pitchFamily="34" charset="0"/>
              </a:rPr>
              <a:t> </a:t>
            </a:r>
            <a:r>
              <a:rPr lang="el-GR" sz="1200" b="0" dirty="0">
                <a:latin typeface="+mn-lt"/>
                <a:cs typeface="Arial Narrow" pitchFamily="34" charset="0"/>
              </a:rPr>
              <a:t>για το </a:t>
            </a:r>
            <a:r>
              <a:rPr lang="el-GR" sz="1200" dirty="0">
                <a:latin typeface="+mn-lt"/>
                <a:cs typeface="Arial Narrow" pitchFamily="34" charset="0"/>
              </a:rPr>
              <a:t>2025</a:t>
            </a:r>
            <a:endParaRPr lang="el-GR" sz="1200" dirty="0"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latin typeface="+mn-lt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l-GR" sz="1800" dirty="0">
                <a:latin typeface="+mn-lt"/>
                <a:cs typeface="Arial Narrow" pitchFamily="34" charset="0"/>
              </a:rPr>
              <a:t>Συνδεσιμότητα </a:t>
            </a:r>
            <a:r>
              <a:rPr lang="en-US" sz="1800" dirty="0">
                <a:latin typeface="+mn-lt"/>
                <a:cs typeface="Arial Narrow" pitchFamily="34" charset="0"/>
              </a:rPr>
              <a:t>g</a:t>
            </a:r>
            <a:r>
              <a:rPr lang="el-GR" sz="1800" dirty="0" err="1">
                <a:latin typeface="+mn-lt"/>
                <a:cs typeface="Arial Narrow" pitchFamily="34" charset="0"/>
              </a:rPr>
              <a:t>igabit</a:t>
            </a:r>
            <a:r>
              <a:rPr lang="el-GR" sz="1800" dirty="0">
                <a:latin typeface="+mn-lt"/>
                <a:cs typeface="Arial Narrow" pitchFamily="34" charset="0"/>
              </a:rPr>
              <a:t> για όλους τους κύριους χώρους συγκέντρωσης κοινωνικοοικονομικής δραστηριότητας</a:t>
            </a:r>
            <a:r>
              <a:rPr lang="el-GR" sz="1800" b="0" dirty="0">
                <a:latin typeface="+mn-lt"/>
                <a:cs typeface="Arial Narrow" pitchFamily="34" charset="0"/>
              </a:rPr>
              <a:t>, όπως τα σχολεία, τα πανεπιστήμια, τα ερευνητικά κέντρα, οι συγκοινωνιακοί κόμβοι, οι δημόσιες υπηρεσίες, καθώς και οι επιχειρήσεις που βασίζονται σε ψηφιακές τεχνολογίες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l-GR" sz="1800" dirty="0">
                <a:latin typeface="+mn-lt"/>
                <a:cs typeface="Arial Narrow" pitchFamily="34" charset="0"/>
              </a:rPr>
              <a:t>Όλα τα ευρωπαϊκά νοικοκυριά</a:t>
            </a:r>
            <a:r>
              <a:rPr lang="el-GR" sz="1800" b="0" dirty="0">
                <a:latin typeface="+mn-lt"/>
                <a:cs typeface="Arial Narrow" pitchFamily="34" charset="0"/>
              </a:rPr>
              <a:t>, αγροτικά ή αστικά, θα πρέπει να έχουν πρόσβαση σε συνδεσιμότητα </a:t>
            </a:r>
            <a:r>
              <a:rPr lang="el-GR" sz="1800" dirty="0">
                <a:latin typeface="+mn-lt"/>
                <a:cs typeface="Arial Narrow" pitchFamily="34" charset="0"/>
              </a:rPr>
              <a:t>με</a:t>
            </a:r>
            <a:r>
              <a:rPr lang="el-GR" sz="1800" b="0" dirty="0">
                <a:latin typeface="+mn-lt"/>
                <a:cs typeface="Arial Narrow" pitchFamily="34" charset="0"/>
              </a:rPr>
              <a:t> </a:t>
            </a:r>
            <a:r>
              <a:rPr lang="el-GR" sz="1800" dirty="0">
                <a:latin typeface="+mn-lt"/>
                <a:cs typeface="Arial Narrow" pitchFamily="34" charset="0"/>
              </a:rPr>
              <a:t>ταχύτητα λήψης τουλάχιστον 100Mbps, η οποία να μπορεί να αναβαθμιστεί σε </a:t>
            </a:r>
            <a:r>
              <a:rPr lang="el-GR" sz="1800" dirty="0" err="1">
                <a:latin typeface="+mn-lt"/>
                <a:cs typeface="Arial Narrow" pitchFamily="34" charset="0"/>
              </a:rPr>
              <a:t>Gigabit</a:t>
            </a:r>
            <a:r>
              <a:rPr lang="el-GR" sz="1800" b="0" dirty="0">
                <a:latin typeface="+mn-lt"/>
                <a:cs typeface="Arial Narrow" pitchFamily="34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l-GR" sz="1800" dirty="0">
                <a:latin typeface="+mn-lt"/>
                <a:cs typeface="Arial Narrow" pitchFamily="34" charset="0"/>
              </a:rPr>
              <a:t>Όλες οι αστικές περιοχές, οι σημαντικές οδικές αρτηρίες</a:t>
            </a:r>
            <a:r>
              <a:rPr lang="el-GR" sz="1800" b="0" dirty="0">
                <a:latin typeface="+mn-lt"/>
                <a:cs typeface="Arial Narrow" pitchFamily="34" charset="0"/>
              </a:rPr>
              <a:t>, καθώς και οι σιδηρόδρομοι θα πρέπει</a:t>
            </a:r>
            <a:r>
              <a:rPr lang="en-US" sz="1800" b="0" dirty="0">
                <a:latin typeface="+mn-lt"/>
                <a:cs typeface="Arial Narrow" pitchFamily="34" charset="0"/>
              </a:rPr>
              <a:t> </a:t>
            </a:r>
            <a:r>
              <a:rPr lang="el-GR" sz="1800" b="0" dirty="0">
                <a:latin typeface="+mn-lt"/>
                <a:cs typeface="Arial Narrow" pitchFamily="34" charset="0"/>
              </a:rPr>
              <a:t>να έχουν </a:t>
            </a:r>
            <a:r>
              <a:rPr lang="el-GR" sz="1800" dirty="0">
                <a:latin typeface="+mn-lt"/>
                <a:cs typeface="Arial Narrow" pitchFamily="34" charset="0"/>
              </a:rPr>
              <a:t>αδιάλειπτη κάλυψη 5G</a:t>
            </a:r>
          </a:p>
          <a:p>
            <a:pPr marL="341313" lvl="2">
              <a:lnSpc>
                <a:spcPct val="90000"/>
              </a:lnSpc>
              <a:spcBef>
                <a:spcPts val="300"/>
              </a:spcBef>
              <a:buSzPct val="100000"/>
            </a:pPr>
            <a:endParaRPr lang="en-US" sz="1800" b="1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6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Α6.Διασφάλιση της πρόσβασης σε υλική υποδομή που ελέγχεται από δημόσιους φορείς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Α7.Έγκαιρη διαθεσιμότητα εναρμονισμένων ζωνών 5G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Α8.Συντονισμένη και 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στοχευμένη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επικοινωνία για την ενημέρωση και την εκπαίδευση σχετικά με την υλοποίηση του 5G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Α9.Ενίσχυση του ρόλου του Γραφείου Υποστήριξης 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Ευρυζωνικότητας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(BCO)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73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dirty="0"/>
              <a:t>Β. Να διασφαλιστεί η συνολική διαθεσιμότητα και ευρύτερη υιοθέτηση των </a:t>
            </a:r>
            <a:r>
              <a:rPr lang="el-GR" dirty="0" err="1"/>
              <a:t>ευρυζωνικών</a:t>
            </a:r>
            <a:r>
              <a:rPr lang="el-GR" dirty="0"/>
              <a:t> υπηρεσιών </a:t>
            </a:r>
            <a:r>
              <a:rPr lang="el-GR" dirty="0" err="1"/>
              <a:t>υπερυψηλών</a:t>
            </a:r>
            <a:r>
              <a:rPr lang="el-GR" dirty="0"/>
              <a:t> ταχυτήτων. Προκειμένου να διασφαλιστεί, θα υλοποιηθούν οι παρακάτω δράσεις προϋπολογισμού 72,5 εκ. €: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Β1.Επέκταση δικτύων πολύ υψηλής χωρητικότητας σε </a:t>
            </a:r>
            <a:r>
              <a:rPr lang="el-GR" dirty="0" err="1"/>
              <a:t>υποεξυπηρετούμενες</a:t>
            </a:r>
            <a:r>
              <a:rPr lang="el-GR" dirty="0"/>
              <a:t> περιοχές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Β2. Κουπόνι συνδεσιμότητας για την προώθηση της διείσδυσης υπηρεσιών υπερυψηλής</a:t>
            </a:r>
            <a:r>
              <a:rPr lang="el-GR" baseline="0" dirty="0"/>
              <a:t> ταχύτητας</a:t>
            </a: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Β3.Υποθαλάσσιο καλωδιακό σύστημα προς την Ελλάδα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B4. Διευκόλυνση της εγκατάστασης υποδομών Data </a:t>
            </a:r>
            <a:r>
              <a:rPr lang="el-GR" dirty="0" err="1"/>
              <a:t>Center</a:t>
            </a: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4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dirty="0"/>
              <a:t>Β. Να διασφαλιστεί η συνολική διαθεσιμότητα και ευρύτερη υιοθέτηση των </a:t>
            </a:r>
            <a:r>
              <a:rPr lang="el-GR" dirty="0" err="1"/>
              <a:t>ευρυζωνικών</a:t>
            </a:r>
            <a:r>
              <a:rPr lang="el-GR" dirty="0"/>
              <a:t> υπηρεσιών </a:t>
            </a:r>
            <a:r>
              <a:rPr lang="el-GR" dirty="0" err="1"/>
              <a:t>υπερυψηλών</a:t>
            </a:r>
            <a:r>
              <a:rPr lang="el-GR" dirty="0"/>
              <a:t> ταχυτήτων. Προκειμένου να διασφαλιστεί, θα υλοποιηθούν οι παρακάτω δράσεις προϋπολογισμού 72,5 εκ. €: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Β1.Επέκταση δικτύων πολύ υψηλής χωρητικότητας σε </a:t>
            </a:r>
            <a:r>
              <a:rPr lang="el-GR" dirty="0" err="1"/>
              <a:t>υποεξυπηρετούμενες</a:t>
            </a:r>
            <a:r>
              <a:rPr lang="el-GR" dirty="0"/>
              <a:t> περιοχές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Β2. Κουπόνι συνδεσιμότητας για την προώθηση της διείσδυσης υπηρεσιών υπερυψηλής</a:t>
            </a:r>
            <a:r>
              <a:rPr lang="el-GR" baseline="0" dirty="0"/>
              <a:t> ταχύτητας</a:t>
            </a: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Β3.Υποθαλάσσιο καλωδιακό σύστημα προς την Ελλάδα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B4. Διευκόλυνση της εγκατάστασης υποδομών Data </a:t>
            </a:r>
            <a:r>
              <a:rPr lang="el-GR" dirty="0" err="1"/>
              <a:t>Center</a:t>
            </a: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9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Ολιστικό πλάνο που καλύπτει όλους τους ενδιαφερόμενους. </a:t>
            </a:r>
          </a:p>
          <a:p>
            <a:endParaRPr lang="el-GR" dirty="0"/>
          </a:p>
          <a:p>
            <a:r>
              <a:rPr lang="el-GR" dirty="0"/>
              <a:t>Σχεδιασμοί για διεθνή συνδεσιμότητα</a:t>
            </a:r>
          </a:p>
          <a:p>
            <a:endParaRPr lang="el-GR" dirty="0"/>
          </a:p>
          <a:p>
            <a:pPr marL="0" lvl="1">
              <a:lnSpc>
                <a:spcPct val="90000"/>
              </a:lnSpc>
              <a:spcBef>
                <a:spcPts val="800"/>
              </a:spcBef>
              <a:buSzPct val="100000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Ιδιωτικές επενδύσεις σε δίκτυα 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υπερυψηλών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ταχυτήτων</a:t>
            </a:r>
          </a:p>
          <a:p>
            <a:pPr marL="0" lvl="1" indent="0">
              <a:lnSpc>
                <a:spcPct val="90000"/>
              </a:lnSpc>
              <a:spcBef>
                <a:spcPts val="800"/>
              </a:spcBef>
              <a:buSzPct val="100000"/>
              <a:buFont typeface="Arial Narrow"/>
              <a:buNone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Πρόθεση κρατικής παρέμβασης σε περιοχές όπου οι ιδιωτικές επενδύσεις δεν κρίνονται βιώσιμες</a:t>
            </a:r>
          </a:p>
          <a:p>
            <a:pPr marL="0" lvl="1" indent="0">
              <a:lnSpc>
                <a:spcPct val="90000"/>
              </a:lnSpc>
              <a:spcBef>
                <a:spcPts val="800"/>
              </a:spcBef>
              <a:buSzPct val="100000"/>
              <a:buFont typeface="Arial Narrow"/>
              <a:buNone/>
            </a:pPr>
            <a:endParaRPr lang="el-G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800"/>
              </a:spcBef>
              <a:buSzPct val="100000"/>
              <a:buFont typeface="Arial Narrow"/>
              <a:buNone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Οργανωτική ετοιμότητα - Συγκέντρωση όλων των σχετικών με την ψηφιακή μετάβαση αρμοδιοτήτων στο Υφυπουργείο Έρευνας, Καινοτομίας και Ψηφιακής Πολιτικής – συντονισμός και μεθοδικός σχεδιασμός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387" lvl="2" indent="0">
              <a:lnSpc>
                <a:spcPct val="90000"/>
              </a:lnSpc>
              <a:spcBef>
                <a:spcPts val="300"/>
              </a:spcBef>
              <a:buSzPct val="100000"/>
              <a:buFont typeface="Wingdings" panose="05000000000000000000" pitchFamily="2" charset="2"/>
              <a:buNone/>
            </a:pPr>
            <a:r>
              <a:rPr lang="el-GR" sz="1800" b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Σύμφωνα με το πλαίσιο για τη Ψηφιακή Δεκαετία της Ευρώπης, έως το 2030 όλα τα ευρωπαϊκά νοικοκυριά θα πρέπει να καλύπτονται από δίκτυο </a:t>
            </a:r>
            <a:r>
              <a:rPr lang="el-GR" sz="1800" b="0" dirty="0" err="1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Gigabit</a:t>
            </a:r>
            <a:r>
              <a:rPr lang="el-GR" sz="1800" b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με όλες τις κατοικημένες περιοχές να καλύπτονται από 5G.</a:t>
            </a:r>
            <a:endParaRPr lang="el-GR" sz="1800" b="0" dirty="0">
              <a:latin typeface="+mn-lt"/>
              <a:cs typeface="Arial Narrow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083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 algn="just">
              <a:lnSpc>
                <a:spcPct val="9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l-GR" sz="1200" dirty="0">
                <a:cs typeface="Arial Narrow" pitchFamily="34" charset="0"/>
              </a:rPr>
              <a:t>Στη διάσταση συνδεσιμότητας, η Κύπρος κατατάσσεται 27η</a:t>
            </a:r>
            <a:endParaRPr lang="en-US" sz="1200" dirty="0">
              <a:cs typeface="Arial Narrow" pitchFamily="34" charset="0"/>
            </a:endParaRPr>
          </a:p>
          <a:p>
            <a:pPr marL="285750" lvl="1" indent="-285750" algn="just">
              <a:lnSpc>
                <a:spcPct val="9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l-GR" sz="1200" dirty="0"/>
              <a:t>καλές επιδόσεις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l-GR" sz="1200" dirty="0" err="1">
                <a:sym typeface="Wingdings" panose="05000000000000000000" pitchFamily="2" charset="2"/>
              </a:rPr>
              <a:t>ευρυζωνική</a:t>
            </a:r>
            <a:r>
              <a:rPr lang="el-GR" sz="1200" dirty="0">
                <a:sym typeface="Wingdings" panose="05000000000000000000" pitchFamily="2" charset="2"/>
              </a:rPr>
              <a:t> </a:t>
            </a:r>
            <a:r>
              <a:rPr lang="el-GR" sz="1200" dirty="0"/>
              <a:t>κάλυψη και διείσδυση (σταθερή &amp; κινητή)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lvl="1" indent="-285750" algn="just">
              <a:lnSpc>
                <a:spcPct val="9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l-GR" sz="1200" dirty="0"/>
              <a:t>Υστερούμε σε συνδέσεις ψηλών ταχυτήτων (κάλυψη και διείσδυση)</a:t>
            </a:r>
          </a:p>
          <a:p>
            <a:pPr marL="285750" lvl="1" indent="-285750" algn="just">
              <a:lnSpc>
                <a:spcPct val="9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l-GR" sz="1200" dirty="0"/>
              <a:t>Είμαστε ακριβοί </a:t>
            </a:r>
            <a:endParaRPr lang="en-US" sz="1200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4314C-C8B1-4F7E-BBF2-BD8FCF74F04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συνδεσιμότητα στην Κύπρο έχει ισχυρή δυναμική, υπάρχουν όμως ακόμη πολλά να γίνουν.</a:t>
            </a:r>
          </a:p>
          <a:p>
            <a:r>
              <a:rPr lang="el-GR" dirty="0"/>
              <a:t> Συγκεκριμένα, τα φετινά αποτελέσματα καταδεικνύουν: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Πλήρη σχεδόν διείσδυση </a:t>
            </a:r>
            <a:r>
              <a:rPr lang="el-GR" dirty="0" err="1"/>
              <a:t>ευρυζωνικότητας</a:t>
            </a:r>
            <a:r>
              <a:rPr lang="el-GR" dirty="0"/>
              <a:t> (</a:t>
            </a:r>
            <a:r>
              <a:rPr lang="el-GR" sz="1200" dirty="0">
                <a:cs typeface="Arial Narrow" pitchFamily="34" charset="0"/>
                <a:sym typeface="+mn-lt"/>
              </a:rPr>
              <a:t>Διείσδυση σταθερής </a:t>
            </a:r>
            <a:r>
              <a:rPr lang="el-GR" sz="1200" dirty="0" err="1">
                <a:cs typeface="Arial Narrow" pitchFamily="34" charset="0"/>
                <a:sym typeface="+mn-lt"/>
              </a:rPr>
              <a:t>ευρυζωνικότητας</a:t>
            </a:r>
            <a:r>
              <a:rPr lang="el-GR" sz="1200" dirty="0">
                <a:cs typeface="Arial Narrow" pitchFamily="34" charset="0"/>
                <a:sym typeface="+mn-lt"/>
              </a:rPr>
              <a:t> στο 92,8% των νοικοκυριών</a:t>
            </a:r>
            <a:r>
              <a:rPr lang="en-US" sz="1200" dirty="0">
                <a:cs typeface="Arial Narrow" pitchFamily="34" charset="0"/>
                <a:sym typeface="+mn-lt"/>
              </a:rPr>
              <a:t> </a:t>
            </a:r>
            <a:r>
              <a:rPr lang="el-GR" sz="1200" dirty="0">
                <a:cs typeface="Arial Narrow" pitchFamily="34" charset="0"/>
                <a:sym typeface="+mn-lt"/>
              </a:rPr>
              <a:t>και κινητής </a:t>
            </a:r>
            <a:r>
              <a:rPr lang="el-GR" sz="1200" dirty="0" err="1">
                <a:cs typeface="Arial Narrow" pitchFamily="34" charset="0"/>
                <a:sym typeface="+mn-lt"/>
              </a:rPr>
              <a:t>ευρυζωνικότητας</a:t>
            </a:r>
            <a:r>
              <a:rPr lang="el-GR" sz="1200" dirty="0">
                <a:cs typeface="Arial Narrow" pitchFamily="34" charset="0"/>
                <a:sym typeface="+mn-lt"/>
              </a:rPr>
              <a:t> στο σύνολο σχεδόν των συνδρομητών)</a:t>
            </a: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Πλήρη κάλυψη με δίκτυα NGA (100%), με καλή διείσδυση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Χαμηλή κάλυψη VHCN, με πολύ χαμηλή διείσδυση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Πολύ υψηλές τιμές – Ανάμεσα στις 3 ακριβότερες χώρες της ΕΕ για σταθερή </a:t>
            </a:r>
            <a:r>
              <a:rPr lang="el-GR" dirty="0" err="1"/>
              <a:t>ευρυζωνικότητα</a:t>
            </a:r>
            <a:endParaRPr lang="el-GR" dirty="0"/>
          </a:p>
          <a:p>
            <a:endParaRPr lang="en-GB" dirty="0"/>
          </a:p>
          <a:p>
            <a:endParaRPr lang="en-GB" dirty="0"/>
          </a:p>
          <a:p>
            <a:pPr algn="l" fontAlgn="base"/>
            <a:r>
              <a:rPr lang="en-GB" b="1" dirty="0">
                <a:effectLst/>
              </a:rPr>
              <a:t>DESI Sub-dimensions</a:t>
            </a:r>
          </a:p>
          <a:p>
            <a:pPr algn="l" fontAlgn="base"/>
            <a:r>
              <a:rPr lang="en-GB" b="1" dirty="0">
                <a:effectLst/>
              </a:rPr>
              <a:t>1a1 Overall fixed BB take-up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Percentage of households subscribing to fixed broadband </a:t>
            </a:r>
            <a:r>
              <a:rPr lang="en-GB" b="0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0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1a2 At least 100 Mbps fixed BB take-up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Percentage of households subscribing to fixed broadband of at least 100 Mbps, calculated as overall fixed broadband take-up </a:t>
            </a:r>
            <a:r>
              <a:rPr lang="en-GB" b="0" dirty="0">
                <a:effectLst/>
                <a:sym typeface="Wingdings" panose="05000000000000000000" pitchFamily="2" charset="2"/>
              </a:rPr>
              <a:t></a:t>
            </a:r>
            <a:endParaRPr lang="en-GB" b="0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1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1b1 Fast BB (NGA) coverage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Percentage of households covered by fixed broadband of at least 30 Mbps download. The technologies considered are FTTH, FTTB, Cable </a:t>
            </a:r>
            <a:r>
              <a:rPr lang="en-GB" b="0" dirty="0" err="1">
                <a:effectLst/>
              </a:rPr>
              <a:t>Docsis</a:t>
            </a:r>
            <a:r>
              <a:rPr lang="en-GB" b="0" dirty="0">
                <a:effectLst/>
              </a:rPr>
              <a:t> 3.0 and VDS</a:t>
            </a:r>
          </a:p>
          <a:p>
            <a:pPr algn="l" fontAlgn="base"/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1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1b2 Fixed Very High Capacity Network (VHCN) coverage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Percentage of households covered by any fixed VHCN. The technologies considered are FTTH and FTTB for 2015-2018 and FTTH, FTTB and Cable </a:t>
            </a:r>
            <a:r>
              <a:rPr lang="en-GB" b="0" dirty="0" err="1">
                <a:effectLst/>
              </a:rPr>
              <a:t>Docsis</a:t>
            </a:r>
            <a:r>
              <a:rPr lang="en-GB" b="0" dirty="0">
                <a:effectLst/>
              </a:rPr>
              <a:t> 3.1 </a:t>
            </a:r>
            <a:r>
              <a:rPr lang="en-GB" b="0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1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1c1 4G coverage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Percentage of populated areas with coverage by 4G - measured as the average coverage of telecom operators in each country </a:t>
            </a:r>
            <a:r>
              <a:rPr lang="en-GB" b="0" dirty="0">
                <a:effectLst/>
                <a:sym typeface="Wingdings" panose="05000000000000000000" pitchFamily="2" charset="2"/>
              </a:rPr>
              <a:t>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1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1c2 Mobile BB take-up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Number of mobile data subscriptions per 100 people </a:t>
            </a:r>
            <a:r>
              <a:rPr lang="en-GB" b="0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0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1c3 5G readiness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The amount of spectrum assigned and ready for 5G use by the end of 2020 within the so-called 5G pioneer bands. These bands are 700 MHz (703-733 MHz and 758-788 MHz), 3.6 GHz (3400-3800 MHz) and 26 GHz (1000 MHz within 24250-27500 MHz). All three spectrum bands have an equal weight </a:t>
            </a:r>
            <a:r>
              <a:rPr lang="en-GB" b="0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2015 - 2020</a:t>
            </a:r>
          </a:p>
          <a:p>
            <a:pPr algn="l" fontAlgn="base"/>
            <a:endParaRPr lang="en-GB" b="1" dirty="0">
              <a:effectLst/>
            </a:endParaRPr>
          </a:p>
          <a:p>
            <a:pPr algn="l" fontAlgn="base"/>
            <a:r>
              <a:rPr lang="en-GB" b="1" dirty="0">
                <a:effectLst/>
              </a:rPr>
              <a:t>1d1 Broadband price index </a:t>
            </a:r>
            <a:r>
              <a:rPr lang="en-GB" b="1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Definition: </a:t>
            </a:r>
            <a:r>
              <a:rPr lang="en-GB" b="0" dirty="0">
                <a:effectLst/>
              </a:rPr>
              <a:t>The broadband price index measures the prices of representative baskets of fixed, mobile and converged broadband offers </a:t>
            </a:r>
            <a:r>
              <a:rPr lang="en-GB" b="0" dirty="0">
                <a:effectLst/>
                <a:sym typeface="Wingdings" panose="05000000000000000000" pitchFamily="2" charset="2"/>
              </a:rPr>
              <a:t> </a:t>
            </a:r>
            <a:r>
              <a:rPr lang="en-GB" b="1" dirty="0">
                <a:effectLst/>
              </a:rPr>
              <a:t>Time coverage: </a:t>
            </a:r>
            <a:r>
              <a:rPr lang="en-GB" b="0" dirty="0">
                <a:effectLst/>
              </a:rPr>
              <a:t>2015 – 2020</a:t>
            </a:r>
          </a:p>
          <a:p>
            <a:pPr algn="l" fontAlgn="base"/>
            <a:endParaRPr lang="en-GB" b="0" dirty="0">
              <a:effectLst/>
            </a:endParaRPr>
          </a:p>
          <a:p>
            <a:pPr algn="l" fontAlgn="base"/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4314C-C8B1-4F7E-BBF2-BD8FCF74F04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83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Η πανδημία </a:t>
            </a:r>
            <a:r>
              <a:rPr kumimoji="0" lang="en-US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COVID-19 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ανέδειξε την σημασία της συνδεσιμότητας καθώς ολόκληρες κοινωνίες και οικονομίες βασίζονταν στις </a:t>
            </a:r>
            <a:r>
              <a:rPr lang="el-GR" altLang="el-GR" sz="1200" dirty="0">
                <a:ea typeface="Verdana" panose="020B0604030504040204" pitchFamily="34" charset="0"/>
                <a:cs typeface="Verdana" panose="020B0604030504040204" pitchFamily="34" charset="0"/>
              </a:rPr>
              <a:t>ψηφιακές υπηρεσίες για να συνεχίσουν να λειτουργούν - 70% αύξηση στον όγκο δεδομένων κατά την διάρκεια της πανδημίας</a:t>
            </a:r>
          </a:p>
          <a:p>
            <a:pPr marL="285750" indent="-285750" algn="just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altLang="el-GR" sz="1200" dirty="0">
                <a:ea typeface="Verdana" panose="020B0604030504040204" pitchFamily="34" charset="0"/>
                <a:cs typeface="Verdana" panose="020B0604030504040204" pitchFamily="34" charset="0"/>
              </a:rPr>
              <a:t>Στην Κύπρο η μέση αύξηση του όγκου της κίνησης έφτασε το 39% στη σταθερή και το 50% στην κινητή </a:t>
            </a:r>
            <a:r>
              <a:rPr lang="el-GR" altLang="el-GR" sz="1200" dirty="0" err="1">
                <a:ea typeface="Verdana" panose="020B0604030504040204" pitchFamily="34" charset="0"/>
                <a:cs typeface="Verdana" panose="020B0604030504040204" pitchFamily="34" charset="0"/>
              </a:rPr>
              <a:t>ευρυζωνικότητα</a:t>
            </a:r>
            <a:endParaRPr lang="el-GR" altLang="el-GR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altLang="el-GR" sz="1200" dirty="0">
                <a:ea typeface="Verdana" panose="020B0604030504040204" pitchFamily="34" charset="0"/>
                <a:cs typeface="Verdana" panose="020B0604030504040204" pitchFamily="34" charset="0"/>
              </a:rPr>
              <a:t>Τα σταθερά δίκτυα VHCN αναπτύσσονται σε μεγάλο βαθμό σε ολόκληρο τον κόσμο. Ενώ λίγες μόνο χώρες έχουν επιτύχει σχεδόν καθολική κάλυψη, σε πολλές χώρες η κάλυψη υπερβαίνει το 50 % — μεταξύ των οποίων 19 κράτη μέλη της ΕΕ</a:t>
            </a:r>
          </a:p>
          <a:p>
            <a:pPr marL="285750" indent="-285750" algn="just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altLang="el-GR" sz="1200" dirty="0">
                <a:ea typeface="Verdana" panose="020B0604030504040204" pitchFamily="34" charset="0"/>
                <a:cs typeface="Verdana" panose="020B0604030504040204" pitchFamily="34" charset="0"/>
              </a:rPr>
              <a:t>Οι κατοικίες που καλύπτονται από FTTH ανέρχονται ήδη σε 105 εκατομμύρια και αναμένεται να διπλασιαστούν έως το 2026, ενώ η διείσδυση θα αυξηθεί από 47 % σε 73 %</a:t>
            </a:r>
          </a:p>
          <a:p>
            <a:pPr marL="285750" indent="-285750" algn="just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altLang="el-GR" sz="1200" dirty="0">
                <a:ea typeface="Verdana" panose="020B0604030504040204" pitchFamily="34" charset="0"/>
                <a:cs typeface="Verdana" panose="020B0604030504040204" pitchFamily="34" charset="0"/>
              </a:rPr>
              <a:t>Μέσος όρος μηνιαίας </a:t>
            </a:r>
            <a:r>
              <a:rPr lang="el-GR" altLang="el-GR" sz="1200" dirty="0" err="1">
                <a:ea typeface="Verdana" panose="020B0604030504040204" pitchFamily="34" charset="0"/>
                <a:cs typeface="Verdana" panose="020B0604030504040204" pitchFamily="34" charset="0"/>
              </a:rPr>
              <a:t>ευρυζωνικής</a:t>
            </a:r>
            <a:r>
              <a:rPr lang="el-GR" altLang="el-GR" sz="1200" dirty="0">
                <a:ea typeface="Verdana" panose="020B0604030504040204" pitchFamily="34" charset="0"/>
                <a:cs typeface="Verdana" panose="020B0604030504040204" pitchFamily="34" charset="0"/>
              </a:rPr>
              <a:t> χρήσης σε νοικοκυριά στην ΕΕ: από 203 GB πριν από COVID-19: μηνιαίως σε 301 GB το Q42020</a:t>
            </a:r>
          </a:p>
          <a:p>
            <a:pPr marL="285750" indent="-285750" algn="just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l-GR" altLang="el-GR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el-GR" sz="1200" b="0" dirty="0">
              <a:ea typeface="Verdana" panose="020B0604030504040204" pitchFamily="34" charset="0"/>
            </a:endParaRPr>
          </a:p>
          <a:p>
            <a:pPr marL="0" indent="0" algn="jus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el-GR" sz="1200" b="0" dirty="0"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1.Συνδεσιμότητα </a:t>
            </a:r>
            <a:r>
              <a:rPr lang="el-GR" dirty="0" err="1"/>
              <a:t>Gigabit</a:t>
            </a:r>
            <a:r>
              <a:rPr lang="el-GR" dirty="0"/>
              <a:t> για όλους τους βασικούς χώρους συγκέντρωσης κοινωνικοοικονομικής δραστηριότητας </a:t>
            </a:r>
          </a:p>
          <a:p>
            <a:r>
              <a:rPr lang="el-GR" dirty="0"/>
              <a:t>2.Όλα τα υποστατικά σε οργανωμένες κοινότητες (αστικές ή αγροτικές) να έχουν πρόσβαση σε συνδεσιμότητα στο διαδίκτυο με ταχύτητα </a:t>
            </a:r>
            <a:r>
              <a:rPr lang="el-GR" dirty="0" err="1"/>
              <a:t>download</a:t>
            </a:r>
            <a:r>
              <a:rPr lang="el-GR" dirty="0"/>
              <a:t> τουλάχιστον 100 </a:t>
            </a:r>
            <a:r>
              <a:rPr lang="el-GR" dirty="0" err="1"/>
              <a:t>Mbps</a:t>
            </a:r>
            <a:r>
              <a:rPr lang="el-GR" dirty="0"/>
              <a:t>, η οποία μπορεί άμεσα να αναβαθμιστεί σε 1 </a:t>
            </a:r>
            <a:r>
              <a:rPr lang="el-GR" dirty="0" err="1"/>
              <a:t>Gbps</a:t>
            </a:r>
            <a:r>
              <a:rPr lang="el-GR" dirty="0"/>
              <a:t> </a:t>
            </a:r>
          </a:p>
          <a:p>
            <a:r>
              <a:rPr lang="el-GR" dirty="0"/>
              <a:t>3.Το 100 % του πληθυσμού που ζει σε οργανωμένες κοινότητες (αστικές ή αγροτικές) και όλες οι κύριες επίγειες διαδρομές μεταφορών πρέπει να έχουν αδιάλειπτη κάλυψη 5G με ταχύτητα </a:t>
            </a:r>
            <a:r>
              <a:rPr lang="el-GR" dirty="0" err="1"/>
              <a:t>download</a:t>
            </a:r>
            <a:r>
              <a:rPr lang="el-GR" dirty="0"/>
              <a:t> τουλάχιστον 100 </a:t>
            </a:r>
            <a:r>
              <a:rPr lang="el-GR" dirty="0" err="1"/>
              <a:t>Mbps</a:t>
            </a:r>
            <a:r>
              <a:rPr lang="el-GR" dirty="0"/>
              <a:t> </a:t>
            </a:r>
          </a:p>
          <a:p>
            <a:r>
              <a:rPr lang="el-GR" dirty="0"/>
              <a:t>4.Το 70 % των νοικοκυριών πρέπει να έχουν σύνδεση στο διαδίκτυο (διείσδυση) με ταχύτητα </a:t>
            </a:r>
            <a:r>
              <a:rPr lang="el-GR" dirty="0" err="1"/>
              <a:t>download</a:t>
            </a:r>
            <a:r>
              <a:rPr lang="el-GR" dirty="0"/>
              <a:t> τουλάχιστον 100 </a:t>
            </a:r>
            <a:r>
              <a:rPr lang="el-GR" dirty="0" err="1"/>
              <a:t>Mbps</a:t>
            </a:r>
            <a:r>
              <a:rPr lang="el-GR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82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l-GR" sz="1200" dirty="0">
                <a:sym typeface="+mn-lt"/>
              </a:rPr>
              <a:t>1. Η Ενσωμάτωση του Ευρωπαϊκού Κώδικα Ηλεκτρονικών Επικοινωνιών  διασφαλίζει τη μακροπρόθεσμη </a:t>
            </a:r>
            <a:r>
              <a:rPr lang="el-GR" sz="1200" dirty="0" err="1">
                <a:sym typeface="+mn-lt"/>
              </a:rPr>
              <a:t>προβλεψιμότητα</a:t>
            </a:r>
            <a:r>
              <a:rPr lang="el-GR" sz="1200" dirty="0">
                <a:sym typeface="+mn-lt"/>
              </a:rPr>
              <a:t> της ρύθμισης και ενθαρρύνει τις ιδιωτικές επενδύσεις σε δίκτυα πολύ υψηλής χωρητικότητας και 5G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l-GR" sz="1200" dirty="0">
                <a:sym typeface="+mn-lt"/>
              </a:rPr>
              <a:t>2. Οι κανόνες Κρατικών Ενισχύσεων για την ανάπτυξη </a:t>
            </a:r>
            <a:r>
              <a:rPr lang="el-GR" sz="1200" dirty="0" err="1">
                <a:sym typeface="+mn-lt"/>
              </a:rPr>
              <a:t>Ευρυζωνικών</a:t>
            </a:r>
            <a:r>
              <a:rPr lang="el-GR" sz="1200" dirty="0">
                <a:sym typeface="+mn-lt"/>
              </a:rPr>
              <a:t> Δικτύων (του 2013) βρίσκονται υπό αναθεώρηση</a:t>
            </a:r>
          </a:p>
          <a:p>
            <a:pPr marL="228600" indent="-228600">
              <a:lnSpc>
                <a:spcPct val="90000"/>
              </a:lnSpc>
              <a:buSzPct val="100000"/>
              <a:buAutoNum type="arabicParenR"/>
            </a:pPr>
            <a:r>
              <a:rPr lang="en-US" sz="1200" dirty="0">
                <a:sym typeface="+mn-lt"/>
              </a:rPr>
              <a:t>Directive (EU) 2018/1972 </a:t>
            </a:r>
            <a:endParaRPr lang="el-GR" sz="1200" dirty="0">
              <a:sym typeface="+mn-lt"/>
            </a:endParaRPr>
          </a:p>
          <a:p>
            <a:pPr marL="228600" indent="-228600">
              <a:lnSpc>
                <a:spcPct val="90000"/>
              </a:lnSpc>
              <a:buSzPct val="100000"/>
              <a:buAutoNum type="arabicParenR"/>
            </a:pPr>
            <a:r>
              <a:rPr lang="en-US" sz="1200" dirty="0">
                <a:sym typeface="+mn-lt"/>
                <a:hlinkClick r:id="rId3"/>
              </a:rPr>
              <a:t>https://ec.europa.eu/competition/consultations/2020_broadband/index_en.html</a:t>
            </a:r>
            <a:endParaRPr lang="el-GR" sz="1200" dirty="0">
              <a:sym typeface="+mn-lt"/>
            </a:endParaRPr>
          </a:p>
          <a:p>
            <a:pPr marL="228600" indent="-228600">
              <a:lnSpc>
                <a:spcPct val="90000"/>
              </a:lnSpc>
              <a:buSzPct val="100000"/>
              <a:buAutoNum type="arabicParenR"/>
            </a:pPr>
            <a:r>
              <a:rPr lang="en-US" sz="1200" dirty="0">
                <a:sym typeface="+mn-lt"/>
              </a:rPr>
              <a:t>Directive 2014/61/EU</a:t>
            </a:r>
            <a:endParaRPr lang="el-GR" sz="1200" dirty="0">
              <a:sym typeface="+mn-lt"/>
            </a:endParaRPr>
          </a:p>
          <a:p>
            <a:pPr marL="228600" indent="-228600">
              <a:lnSpc>
                <a:spcPct val="90000"/>
              </a:lnSpc>
              <a:buSzPct val="100000"/>
              <a:buAutoNum type="arabicParenR"/>
            </a:pPr>
            <a:r>
              <a:rPr lang="en-US" sz="1200" dirty="0">
                <a:sym typeface="+mn-lt"/>
                <a:hlinkClick r:id="rId4"/>
              </a:rPr>
              <a:t>https://ec.europa.eu/info/law/better-regulation/have-your-say/initiatives/12463-High-speed-broadband-in-the-EU-review-of-rules</a:t>
            </a:r>
            <a:endParaRPr lang="el-GR" sz="1200" dirty="0">
              <a:sym typeface="+mn-lt"/>
            </a:endParaRPr>
          </a:p>
          <a:p>
            <a:pPr marL="228600" indent="-228600">
              <a:lnSpc>
                <a:spcPct val="90000"/>
              </a:lnSpc>
              <a:buSzPct val="100000"/>
              <a:buAutoNum type="arabicParenR"/>
            </a:pPr>
            <a:endParaRPr lang="el-GR" sz="1200" dirty="0"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l-GR" sz="1200" dirty="0">
                <a:sym typeface="+mn-lt"/>
              </a:rPr>
              <a:t>Αξιοποίηση πόρων – Η ψηφιακή μετάβαση στον πυρήνα των κρατικών και των </a:t>
            </a:r>
            <a:r>
              <a:rPr lang="el-GR" sz="1200" dirty="0" err="1">
                <a:sym typeface="+mn-lt"/>
              </a:rPr>
              <a:t>ευρωπαικών</a:t>
            </a:r>
            <a:r>
              <a:rPr lang="el-GR" sz="1200" dirty="0">
                <a:sym typeface="+mn-lt"/>
              </a:rPr>
              <a:t> σχεδιασμών – γεγονός που αντανακλάται στους προϋπολογισμούς και στα ευρωπαϊκά προγράμματα -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% του προϋπολογισμού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RRF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για έργα ψηφιακής υφής, 53 εκατ. για 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ευρυζωνικότητα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endParaRPr lang="en-US" sz="1200" dirty="0">
              <a:sym typeface="+mn-lt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Στόχος Α: Να προωθηθούν όσο το δυνατόν περισσότερο οι ιδιωτικές επενδύσεις, να αρθούν οι διοικητικοί φραγμοί και να ενθαρρυνθεί η συνεργασία των ενδιαφερόμενων μερών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Α1.Θέσπιση εξαιρέσεων και διαδικασιών ταχείας 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αδειοδότησης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και προώθηση της εφαρμογής των υφιστάμενων ελαφρύτερων διαδικασιών χορήγησης αδειών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Α2.Παροχή πρότυπων κανονισμών για την εγκατάσταση δικτύων ηλεκτρονικών επικοινωνιών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Α3.Παροχή ενημερωτικού υλικού και συναντήσεων εργασίας για τους δήμους και άλλες αρμόδιες αρχές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Α4.Ενίσχυση της ψηφιακής διοικητικής πύλης/του συντονισμού του ενιαίου σημείου πληροφόρησης (SIP)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Α5.Διασφάλιση της διαθεσιμότητας πληροφοριών από διάφορες πηγές και ενίσχυση της διαφάνειας για τα προγραμματισμένα τεχνικά έργα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6BAEF-9F63-4A01-8CB6-3AE809EEC42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6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E2F2E-2AA5-4193-B96D-B02296AAD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AE5B4-6A1B-4A5F-A7C2-E91EEDDD4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8DA3-0B6E-4735-B5CA-96EC6CE7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26237-1C91-49DA-B182-C50C8832E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08D3-0A71-4414-9ACF-6C2CA01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A4D8-CB11-4DD9-8683-D0695E67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B0364-55B0-4380-8A04-8242471D7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2CD2B-BB6A-4F5C-9F58-A727F207D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14D0C-765C-4F55-A815-CAE7B2AF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A79E8-5437-47C5-B904-881A3048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A71F6-2F3B-4936-A55A-464CBA4D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9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C96C-42F5-46F0-B9A4-9303CA6D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BDB2-ECD0-4B86-81BE-72E50199C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A1CE3-039F-43A5-A1E1-4994603A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C14-DF05-4987-BA0A-46E3B7E6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30A10-9DB6-43A9-A004-CB9FC941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3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B2E0CD-3F62-4E61-8504-5D253E14C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18451-554F-4776-92DA-92EBAECC5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E165C-D957-4ED5-8580-05DE5F8D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13F84-1288-4EC9-960C-1B67E8FB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384D-1D3C-4295-AA7D-937315A9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64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85800"/>
            <a:ext cx="1076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711200" y="1752600"/>
            <a:ext cx="107696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2DEA281-BAD5-437D-B289-A319E5B0CE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251547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B24E-3AC8-444F-A53B-19A1D941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C4B45-0358-4881-B772-1631990F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B9D4D-1D1E-4FD8-BB75-44920D96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8CFBE-7D64-436B-8124-3817435F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60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9F52-5051-41BF-B9E8-5F56EC83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3BC02-85AB-44DD-998D-6CBD9BDC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B4F95-6B86-4415-8B2D-99BA99D8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A7D46-473D-46C6-811D-6B18FEA6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6551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F76F-F6E8-436D-B7B0-264B3FC21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18204-4EBE-46F4-9ADA-3D64F0B01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54FC9-6EF5-4060-9E15-D171D1800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49CC2-31C8-4CCF-ABE8-2B6C5560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E29C-F249-48B2-8E6F-66DB057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97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3E10-242A-4276-A96C-5CD0AB8E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46502-D2E1-4C2C-B880-CBA24D0C8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AA4BA-2007-45E5-9D25-0012A586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38B2A-1D45-47D8-BA35-9573CC65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9357-9CF0-488D-B5BF-E78D1B1C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2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F25B-A204-433A-A353-F9F8559F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A3F71-4A5B-4E2C-BE9E-5E2062376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65F8D-2FA2-4942-9D7E-D85E6236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B6CC6-0EEF-4058-ADD3-8B0E0EB8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200FA-6121-4C67-9DF0-DF3E3605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315C-72A2-4839-88A4-170C6C66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24409-CF6E-41A1-9F84-C248ECAA7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90853-2224-4E2D-8482-84650AAB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C8562-5B94-411C-A527-5F7CCD2B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B74B-6F86-4AB2-B2EE-CA60369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96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00DE-E649-4F0E-9359-C80ADED1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7A61C-7A9B-47F9-BB51-A37DF2D8E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D7AD8-09A1-43B3-A8EB-DC5850B38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99328-E875-4EB5-A2CF-4AED746C1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7EA60-8A5C-4AB4-9A49-BEA7C7F7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B2ED3-66CD-4363-9CF3-40585077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92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4F51-5EA3-403D-B608-ED30DF7A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B3BA5-3922-439A-98AD-D2B00AF34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087FE-B217-4191-8C64-22E85B3E7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38224-F004-4F4D-8B4E-8083E6EF3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8AE81-994D-41AE-AA6E-3AC6073CF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C1C7E-1F25-4D65-81EE-CB2A17A6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08CAD-F706-48FA-B89D-C6498FCC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C6487-E7CA-4766-8036-2345C6DE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13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C419-74AC-4C07-80B4-F3CA258C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6E422-69FF-444C-B6F0-5B6FAA5C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09E39-1068-4D5E-A430-4612E757E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A58BF-BD74-46F5-8B04-87F4F9AA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43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55871-1F5E-410B-A2F9-32A10CEB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4E263-AF0F-49F5-8DB3-2DB4BD6B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E0CE3-3CB8-4B59-A581-D84D93C6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62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24774-2C8E-4D98-802D-D0826902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98F53-3A6D-40BA-ACAF-5F51DE48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033E2-0AFB-42A9-B7C3-415B43788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C377D-B5CA-48D0-85BE-45B4DF40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79966-35A4-4473-81D6-592B15BA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94260-99AF-48F1-91C5-91D851E9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06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A107A-E5DD-44E7-A3D3-288D8E4C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3BE2C-D2DE-42A2-A508-2C44B82F6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2D37F-E8D8-4E98-BB57-EC99E2EB5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4D2CA-A950-4986-BD5B-626190B7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D323B-D1E3-4906-BFC7-C59E2EF6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AE169-28FE-4FC0-93B1-E4C8A899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22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9CB3-DB91-49AD-84C7-451CC930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1E660-52DE-4BFD-AB08-1825FA646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83ADA-D6A7-453B-9492-54693764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5042A-4BD6-4330-B5C3-3DF0DD92F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595F0-73FD-4138-8DE5-52BC1404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00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D56138-2FEC-4DFF-9992-F139FE360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1D1B7-F807-41EA-A1D9-C432B297E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23008-1491-4739-9872-AE0F3E2F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657B6-4BB9-4AC8-B61E-FB82A141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CB84F-89CE-4777-AD5F-4F7F32EB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0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3F2-3F41-4A0E-A46B-082534C8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602CA-B5A0-43F0-8262-1DDE9030B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3A39E-B0E6-421F-8505-1E201E7B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045AF-E288-4732-9227-1FA01BD7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3D03D-174B-425B-A192-CB0335BC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B7BC-2320-46A5-BEBD-609FBFE1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59915-DC38-48D7-844F-E2F2553D5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B7115-C8ED-4D29-9519-2FFB94416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B014E-9C2B-4CD9-80A9-EC1BF5DBC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701B-BCCD-435A-8134-C2732D3D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1AB1F-6D78-4999-84FF-72E90C99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7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8F12-9315-406B-B25A-1E37DFDA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526FC-E65B-4715-81D4-01EAF2F5C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47F63-2D35-45B8-88D8-0ADB7F588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87AA2-13F0-4435-A233-FC19FC86C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FC640-3A12-4967-94A9-EB1AF3CBE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71331-321D-4564-92CB-EDA06D03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D7A1FF-E540-4B31-B589-C0FBD740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A2FDC-99F3-4B3C-933E-82FC374F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1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B94-0262-435B-AF4E-0563B075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4DF3C-FF9E-4A4C-A74E-B3128651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D3C38-C5FD-4245-B007-D3B0DCB2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A0A7C-6F9E-424F-81BA-751DD2EE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42DD5-B3F8-48C6-8AB1-75BAE98A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AE6EF-3FEA-4D28-9FA2-4BE650B6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19F51-0E7A-4A8A-8A1A-D1CC607D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3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1F389-ACA4-4C50-8164-0D439E47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D4DEF-EDA7-4F1E-B37B-6B70DBF4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95310-5BB2-407E-95FF-A1ECC879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AD67-12EB-46D8-9772-5F6E4398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C520C-8076-41F8-9CB0-990122A5B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EAD21-342B-47D4-A653-2B86CFDA9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5A4D5-9D0A-42A3-845C-AD508C91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6BD28-7B02-4C41-AAD7-EC1D6DC1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0ACE2-8684-47C2-A473-8C0B3B45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363CF23-FABB-4BCB-BC78-38C281312F50}"/>
              </a:ext>
            </a:extLst>
          </p:cNvPr>
          <p:cNvGrpSpPr/>
          <p:nvPr userDrawn="1"/>
        </p:nvGrpSpPr>
        <p:grpSpPr>
          <a:xfrm>
            <a:off x="363795" y="3"/>
            <a:ext cx="11464412" cy="875700"/>
            <a:chOff x="363794" y="0"/>
            <a:chExt cx="11464412" cy="11856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A2379FB-B08A-47A3-86AA-332469215083}"/>
                </a:ext>
              </a:extLst>
            </p:cNvPr>
            <p:cNvCxnSpPr/>
            <p:nvPr userDrawn="1"/>
          </p:nvCxnSpPr>
          <p:spPr>
            <a:xfrm>
              <a:off x="363794" y="0"/>
              <a:ext cx="0" cy="118567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F07092-598B-4328-94AE-7A6BDE770F6F}"/>
                </a:ext>
              </a:extLst>
            </p:cNvPr>
            <p:cNvCxnSpPr/>
            <p:nvPr userDrawn="1"/>
          </p:nvCxnSpPr>
          <p:spPr>
            <a:xfrm>
              <a:off x="363794" y="1185674"/>
              <a:ext cx="114644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B6B53-7B86-46CF-AFAE-A2602CC7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4" y="104975"/>
            <a:ext cx="10311581" cy="696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CA7A1-1169-4287-A6A3-21BFB16A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Secondcvbcvnbvn</a:t>
            </a:r>
            <a:r>
              <a:rPr lang="en-US" dirty="0"/>
              <a:t>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levelmb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137A6-E665-455D-AC40-FC2E2F4D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49088-A7F5-4783-855E-2F56B316C645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B8EB-0AC9-439D-827F-BB4E7B1D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490DA-E973-41A5-B99E-749602E28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3B32-BD27-46F1-B95C-E1ADAECAF7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9FF5CF-A8A4-4063-B863-1BBF93A3F28F}"/>
              </a:ext>
            </a:extLst>
          </p:cNvPr>
          <p:cNvCxnSpPr>
            <a:cxnSpLocks/>
          </p:cNvCxnSpPr>
          <p:nvPr userDrawn="1"/>
        </p:nvCxnSpPr>
        <p:spPr>
          <a:xfrm>
            <a:off x="363795" y="179006"/>
            <a:ext cx="0" cy="601579"/>
          </a:xfrm>
          <a:prstGeom prst="line">
            <a:avLst/>
          </a:prstGeom>
          <a:ln w="88900">
            <a:solidFill>
              <a:srgbClr val="0A79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62A8E26-17C9-4A87-9885-3C1A2785D4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573454" y="5226810"/>
            <a:ext cx="8767554" cy="172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ΥΠΟΥΡΓΕΙΟ ΟΙΚΟΝΟΜΙΚΩΝ">
            <a:extLst>
              <a:ext uri="{FF2B5EF4-FFF2-40B4-BE49-F238E27FC236}">
                <a16:creationId xmlns:a16="http://schemas.microsoft.com/office/drawing/2014/main" id="{6933D2BA-96AB-4012-924E-E15447CF28FD}"/>
              </a:ext>
            </a:extLst>
          </p:cNvPr>
          <p:cNvSpPr txBox="1">
            <a:spLocks/>
          </p:cNvSpPr>
          <p:nvPr userDrawn="1"/>
        </p:nvSpPr>
        <p:spPr>
          <a:xfrm>
            <a:off x="4620154" y="6274533"/>
            <a:ext cx="7386041" cy="5287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1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dirty="0"/>
              <a:t>ΥΦΥΠΟΥΡΓΕΙΟ ΕΡΕΥΝΑΣ, ΚΑΙΝΟΤΟΜΙΑΣ ΚΑΙ ΨΗΦΙΑΚΗΣ ΠΟΛΙΤΙΚΗΣ</a:t>
            </a:r>
          </a:p>
        </p:txBody>
      </p:sp>
    </p:spTree>
    <p:extLst>
      <p:ext uri="{BB962C8B-B14F-4D97-AF65-F5344CB8AC3E}">
        <p14:creationId xmlns:p14="http://schemas.microsoft.com/office/powerpoint/2010/main" val="7526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4" r:id="rId14"/>
    <p:sldLayoutId id="2147483665" r:id="rId15"/>
    <p:sldLayoutId id="2147483685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40EF6-9F6D-4524-A1CB-135DBFCD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EAAC4-8D89-4E69-8A44-3AE1D94D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7E05-CF5F-4189-8768-FFD77ABE5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24860-8120-479B-B493-B6F59272B6F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F5767-0844-4696-9F0A-70985F4DC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36936-14C2-4A7C-AC7A-E5FA76AC9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A678-6011-4426-B5FB-738FA13DD9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6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64" y="-1076130"/>
            <a:ext cx="12368914" cy="830510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Lorem ipsum dolor sit amet, consec etur adip iscin elit. Suspe disse place rat."/>
          <p:cNvSpPr txBox="1">
            <a:spLocks noGrp="1"/>
          </p:cNvSpPr>
          <p:nvPr>
            <p:ph type="ctrTitle"/>
          </p:nvPr>
        </p:nvSpPr>
        <p:spPr>
          <a:xfrm>
            <a:off x="855249" y="1549583"/>
            <a:ext cx="9034985" cy="23046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4000" dirty="0" err="1">
                <a:solidFill>
                  <a:schemeClr val="bg1"/>
                </a:solidFill>
              </a:rPr>
              <a:t>Ευρυζωνικό</a:t>
            </a:r>
            <a:r>
              <a:rPr lang="el-GR" sz="4000" dirty="0">
                <a:solidFill>
                  <a:schemeClr val="bg1"/>
                </a:solidFill>
              </a:rPr>
              <a:t> Πλάνο της Κύπρου 2021-2025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4BE85-44E9-4FE2-BD2C-7B001119D2A0}"/>
              </a:ext>
            </a:extLst>
          </p:cNvPr>
          <p:cNvSpPr txBox="1"/>
          <p:nvPr/>
        </p:nvSpPr>
        <p:spPr>
          <a:xfrm>
            <a:off x="-405365" y="5132866"/>
            <a:ext cx="5128361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Οκτωβρίου 2021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ΥΠΟΥΡΓΕΙΟ ΟΙΚΟΝΟΜΙΚΩΝ">
            <a:extLst>
              <a:ext uri="{FF2B5EF4-FFF2-40B4-BE49-F238E27FC236}">
                <a16:creationId xmlns:a16="http://schemas.microsoft.com/office/drawing/2014/main" id="{EB48BB1B-3932-42DF-B312-62ACB79276B3}"/>
              </a:ext>
            </a:extLst>
          </p:cNvPr>
          <p:cNvSpPr txBox="1"/>
          <p:nvPr/>
        </p:nvSpPr>
        <p:spPr>
          <a:xfrm>
            <a:off x="5084197" y="5516148"/>
            <a:ext cx="7113053" cy="52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ΥΦΥΠ. ΕΡΕΥΝΑΣ, ΚΑΙΝΟΤΟΜΙΑΣ &amp; ΨΗΦΙΑΚΗΣ ΠΟΛΙΤΙΚΗΣ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0A1722-F145-48D7-BD5D-95E386EDF893}"/>
              </a:ext>
            </a:extLst>
          </p:cNvPr>
          <p:cNvSpPr txBox="1"/>
          <p:nvPr/>
        </p:nvSpPr>
        <p:spPr>
          <a:xfrm>
            <a:off x="5742562" y="5116038"/>
            <a:ext cx="6449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Δρ. Στέλιος Δ. Χειμώνας, Γενικός Διευθυντής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F3B7C9C-7DD7-461C-B60D-BE59380993B5}"/>
              </a:ext>
            </a:extLst>
          </p:cNvPr>
          <p:cNvSpPr/>
          <p:nvPr/>
        </p:nvSpPr>
        <p:spPr>
          <a:xfrm>
            <a:off x="1213615" y="1303468"/>
            <a:ext cx="4077332" cy="2063212"/>
          </a:xfrm>
          <a:custGeom>
            <a:avLst/>
            <a:gdLst>
              <a:gd name="connsiteX0" fmla="*/ 439917 w 2646698"/>
              <a:gd name="connsiteY0" fmla="*/ 0 h 1339282"/>
              <a:gd name="connsiteX1" fmla="*/ 503130 w 2646698"/>
              <a:gd name="connsiteY1" fmla="*/ 1542 h 1339282"/>
              <a:gd name="connsiteX2" fmla="*/ 539618 w 2646698"/>
              <a:gd name="connsiteY2" fmla="*/ 6681 h 1339282"/>
              <a:gd name="connsiteX3" fmla="*/ 556064 w 2646698"/>
              <a:gd name="connsiteY3" fmla="*/ 16446 h 1339282"/>
              <a:gd name="connsiteX4" fmla="*/ 560175 w 2646698"/>
              <a:gd name="connsiteY4" fmla="*/ 31863 h 1339282"/>
              <a:gd name="connsiteX5" fmla="*/ 560175 w 2646698"/>
              <a:gd name="connsiteY5" fmla="*/ 355558 h 1339282"/>
              <a:gd name="connsiteX6" fmla="*/ 2482741 w 2646698"/>
              <a:gd name="connsiteY6" fmla="*/ 355558 h 1339282"/>
              <a:gd name="connsiteX7" fmla="*/ 2646698 w 2646698"/>
              <a:gd name="connsiteY7" fmla="*/ 519515 h 1339282"/>
              <a:gd name="connsiteX8" fmla="*/ 2646698 w 2646698"/>
              <a:gd name="connsiteY8" fmla="*/ 1175325 h 1339282"/>
              <a:gd name="connsiteX9" fmla="*/ 2482741 w 2646698"/>
              <a:gd name="connsiteY9" fmla="*/ 1339282 h 1339282"/>
              <a:gd name="connsiteX10" fmla="*/ 465561 w 2646698"/>
              <a:gd name="connsiteY10" fmla="*/ 1339282 h 1339282"/>
              <a:gd name="connsiteX11" fmla="*/ 465556 w 2646698"/>
              <a:gd name="connsiteY11" fmla="*/ 1339281 h 1339282"/>
              <a:gd name="connsiteX12" fmla="*/ 43170 w 2646698"/>
              <a:gd name="connsiteY12" fmla="*/ 1339281 h 1339282"/>
              <a:gd name="connsiteX13" fmla="*/ 27752 w 2646698"/>
              <a:gd name="connsiteY13" fmla="*/ 1334142 h 1339282"/>
              <a:gd name="connsiteX14" fmla="*/ 14904 w 2646698"/>
              <a:gd name="connsiteY14" fmla="*/ 1317183 h 1339282"/>
              <a:gd name="connsiteX15" fmla="*/ 6167 w 2646698"/>
              <a:gd name="connsiteY15" fmla="*/ 1285319 h 1339282"/>
              <a:gd name="connsiteX16" fmla="*/ 3084 w 2646698"/>
              <a:gd name="connsiteY16" fmla="*/ 1236497 h 1339282"/>
              <a:gd name="connsiteX17" fmla="*/ 5653 w 2646698"/>
              <a:gd name="connsiteY17" fmla="*/ 1186646 h 1339282"/>
              <a:gd name="connsiteX18" fmla="*/ 13876 w 2646698"/>
              <a:gd name="connsiteY18" fmla="*/ 1154269 h 1339282"/>
              <a:gd name="connsiteX19" fmla="*/ 26724 w 2646698"/>
              <a:gd name="connsiteY19" fmla="*/ 1136282 h 1339282"/>
              <a:gd name="connsiteX20" fmla="*/ 43170 w 2646698"/>
              <a:gd name="connsiteY20" fmla="*/ 1130629 h 1339282"/>
              <a:gd name="connsiteX21" fmla="*/ 290880 w 2646698"/>
              <a:gd name="connsiteY21" fmla="*/ 1130629 h 1339282"/>
              <a:gd name="connsiteX22" fmla="*/ 290880 w 2646698"/>
              <a:gd name="connsiteY22" fmla="*/ 265184 h 1339282"/>
              <a:gd name="connsiteX23" fmla="*/ 77088 w 2646698"/>
              <a:gd name="connsiteY23" fmla="*/ 383386 h 1339282"/>
              <a:gd name="connsiteX24" fmla="*/ 38544 w 2646698"/>
              <a:gd name="connsiteY24" fmla="*/ 397262 h 1339282"/>
              <a:gd name="connsiteX25" fmla="*/ 14904 w 2646698"/>
              <a:gd name="connsiteY25" fmla="*/ 391095 h 1339282"/>
              <a:gd name="connsiteX26" fmla="*/ 3084 w 2646698"/>
              <a:gd name="connsiteY26" fmla="*/ 360774 h 1339282"/>
              <a:gd name="connsiteX27" fmla="*/ 0 w 2646698"/>
              <a:gd name="connsiteY27" fmla="*/ 300131 h 1339282"/>
              <a:gd name="connsiteX28" fmla="*/ 1028 w 2646698"/>
              <a:gd name="connsiteY28" fmla="*/ 259531 h 1339282"/>
              <a:gd name="connsiteX29" fmla="*/ 6167 w 2646698"/>
              <a:gd name="connsiteY29" fmla="*/ 232293 h 1339282"/>
              <a:gd name="connsiteX30" fmla="*/ 17473 w 2646698"/>
              <a:gd name="connsiteY30" fmla="*/ 213792 h 1339282"/>
              <a:gd name="connsiteX31" fmla="*/ 37003 w 2646698"/>
              <a:gd name="connsiteY31" fmla="*/ 198374 h 1339282"/>
              <a:gd name="connsiteX32" fmla="*/ 322743 w 2646698"/>
              <a:gd name="connsiteY32" fmla="*/ 13362 h 1339282"/>
              <a:gd name="connsiteX33" fmla="*/ 335591 w 2646698"/>
              <a:gd name="connsiteY33" fmla="*/ 6681 h 1339282"/>
              <a:gd name="connsiteX34" fmla="*/ 355634 w 2646698"/>
              <a:gd name="connsiteY34" fmla="*/ 2570 h 1339282"/>
              <a:gd name="connsiteX35" fmla="*/ 388011 w 2646698"/>
              <a:gd name="connsiteY35" fmla="*/ 514 h 1339282"/>
              <a:gd name="connsiteX36" fmla="*/ 439917 w 2646698"/>
              <a:gd name="connsiteY36" fmla="*/ 0 h 13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46698" h="1339282">
                <a:moveTo>
                  <a:pt x="439917" y="0"/>
                </a:moveTo>
                <a:cubicBezTo>
                  <a:pt x="465956" y="0"/>
                  <a:pt x="487027" y="514"/>
                  <a:pt x="503130" y="1542"/>
                </a:cubicBezTo>
                <a:cubicBezTo>
                  <a:pt x="519233" y="2570"/>
                  <a:pt x="531396" y="4283"/>
                  <a:pt x="539618" y="6681"/>
                </a:cubicBezTo>
                <a:cubicBezTo>
                  <a:pt x="547841" y="9080"/>
                  <a:pt x="553323" y="12334"/>
                  <a:pt x="556064" y="16446"/>
                </a:cubicBezTo>
                <a:cubicBezTo>
                  <a:pt x="558805" y="20557"/>
                  <a:pt x="560175" y="25696"/>
                  <a:pt x="560175" y="31863"/>
                </a:cubicBezTo>
                <a:lnTo>
                  <a:pt x="560175" y="355558"/>
                </a:lnTo>
                <a:lnTo>
                  <a:pt x="2482741" y="355558"/>
                </a:lnTo>
                <a:cubicBezTo>
                  <a:pt x="2573292" y="355558"/>
                  <a:pt x="2646698" y="428964"/>
                  <a:pt x="2646698" y="519515"/>
                </a:cubicBezTo>
                <a:lnTo>
                  <a:pt x="2646698" y="1175325"/>
                </a:lnTo>
                <a:cubicBezTo>
                  <a:pt x="2646698" y="1265876"/>
                  <a:pt x="2573292" y="1339282"/>
                  <a:pt x="2482741" y="1339282"/>
                </a:cubicBezTo>
                <a:lnTo>
                  <a:pt x="465561" y="1339282"/>
                </a:lnTo>
                <a:lnTo>
                  <a:pt x="465556" y="1339281"/>
                </a:lnTo>
                <a:lnTo>
                  <a:pt x="43170" y="1339281"/>
                </a:lnTo>
                <a:cubicBezTo>
                  <a:pt x="37688" y="1339281"/>
                  <a:pt x="32548" y="1337568"/>
                  <a:pt x="27752" y="1334142"/>
                </a:cubicBezTo>
                <a:cubicBezTo>
                  <a:pt x="22955" y="1330716"/>
                  <a:pt x="18673" y="1325063"/>
                  <a:pt x="14904" y="1317183"/>
                </a:cubicBezTo>
                <a:cubicBezTo>
                  <a:pt x="11135" y="1309302"/>
                  <a:pt x="8223" y="1298681"/>
                  <a:pt x="6167" y="1285319"/>
                </a:cubicBezTo>
                <a:cubicBezTo>
                  <a:pt x="4112" y="1271957"/>
                  <a:pt x="3084" y="1255683"/>
                  <a:pt x="3084" y="1236497"/>
                </a:cubicBezTo>
                <a:cubicBezTo>
                  <a:pt x="3084" y="1216625"/>
                  <a:pt x="3940" y="1200008"/>
                  <a:pt x="5653" y="1186646"/>
                </a:cubicBezTo>
                <a:cubicBezTo>
                  <a:pt x="7366" y="1173284"/>
                  <a:pt x="10107" y="1162492"/>
                  <a:pt x="13876" y="1154269"/>
                </a:cubicBezTo>
                <a:cubicBezTo>
                  <a:pt x="17645" y="1146047"/>
                  <a:pt x="21927" y="1140051"/>
                  <a:pt x="26724" y="1136282"/>
                </a:cubicBezTo>
                <a:cubicBezTo>
                  <a:pt x="31521" y="1132513"/>
                  <a:pt x="37003" y="1130629"/>
                  <a:pt x="43170" y="1130629"/>
                </a:cubicBezTo>
                <a:lnTo>
                  <a:pt x="290880" y="1130629"/>
                </a:lnTo>
                <a:lnTo>
                  <a:pt x="290880" y="265184"/>
                </a:lnTo>
                <a:lnTo>
                  <a:pt x="77088" y="383386"/>
                </a:lnTo>
                <a:cubicBezTo>
                  <a:pt x="61328" y="390924"/>
                  <a:pt x="48480" y="395549"/>
                  <a:pt x="38544" y="397262"/>
                </a:cubicBezTo>
                <a:cubicBezTo>
                  <a:pt x="28608" y="398975"/>
                  <a:pt x="20728" y="396919"/>
                  <a:pt x="14904" y="391095"/>
                </a:cubicBezTo>
                <a:cubicBezTo>
                  <a:pt x="9079" y="385270"/>
                  <a:pt x="5139" y="375163"/>
                  <a:pt x="3084" y="360774"/>
                </a:cubicBezTo>
                <a:cubicBezTo>
                  <a:pt x="1028" y="346384"/>
                  <a:pt x="0" y="326169"/>
                  <a:pt x="0" y="300131"/>
                </a:cubicBezTo>
                <a:cubicBezTo>
                  <a:pt x="0" y="283685"/>
                  <a:pt x="343" y="270152"/>
                  <a:pt x="1028" y="259531"/>
                </a:cubicBezTo>
                <a:cubicBezTo>
                  <a:pt x="1713" y="248910"/>
                  <a:pt x="3426" y="239830"/>
                  <a:pt x="6167" y="232293"/>
                </a:cubicBezTo>
                <a:cubicBezTo>
                  <a:pt x="8908" y="224755"/>
                  <a:pt x="12677" y="218588"/>
                  <a:pt x="17473" y="213792"/>
                </a:cubicBezTo>
                <a:cubicBezTo>
                  <a:pt x="22270" y="208995"/>
                  <a:pt x="28780" y="203856"/>
                  <a:pt x="37003" y="198374"/>
                </a:cubicBezTo>
                <a:lnTo>
                  <a:pt x="322743" y="13362"/>
                </a:lnTo>
                <a:cubicBezTo>
                  <a:pt x="326169" y="10621"/>
                  <a:pt x="330452" y="8394"/>
                  <a:pt x="335591" y="6681"/>
                </a:cubicBezTo>
                <a:cubicBezTo>
                  <a:pt x="340730" y="4968"/>
                  <a:pt x="347411" y="3598"/>
                  <a:pt x="355634" y="2570"/>
                </a:cubicBezTo>
                <a:cubicBezTo>
                  <a:pt x="363857" y="1542"/>
                  <a:pt x="374649" y="857"/>
                  <a:pt x="388011" y="514"/>
                </a:cubicBezTo>
                <a:cubicBezTo>
                  <a:pt x="401373" y="171"/>
                  <a:pt x="418675" y="0"/>
                  <a:pt x="439917" y="0"/>
                </a:cubicBezTo>
                <a:close/>
              </a:path>
            </a:pathLst>
          </a:custGeom>
          <a:noFill/>
          <a:ln w="101600">
            <a:solidFill>
              <a:srgbClr val="0A7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Ins="274320" bIns="137160" rtlCol="0" anchor="b"/>
          <a:lstStyle/>
          <a:p>
            <a:pPr algn="just">
              <a:spcAft>
                <a:spcPts val="600"/>
              </a:spcAft>
            </a:pPr>
            <a:endParaRPr lang="en-US" sz="1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8D7970-6BA2-4695-8B82-D695B5354A69}"/>
              </a:ext>
            </a:extLst>
          </p:cNvPr>
          <p:cNvSpPr/>
          <p:nvPr/>
        </p:nvSpPr>
        <p:spPr>
          <a:xfrm>
            <a:off x="6466611" y="1361725"/>
            <a:ext cx="4447254" cy="1979246"/>
          </a:xfrm>
          <a:custGeom>
            <a:avLst/>
            <a:gdLst>
              <a:gd name="connsiteX0" fmla="*/ 426556 w 2646698"/>
              <a:gd name="connsiteY0" fmla="*/ 0 h 1353671"/>
              <a:gd name="connsiteX1" fmla="*/ 607970 w 2646698"/>
              <a:gd name="connsiteY1" fmla="*/ 26210 h 1353671"/>
              <a:gd name="connsiteX2" fmla="*/ 736965 w 2646698"/>
              <a:gd name="connsiteY2" fmla="*/ 99187 h 1353671"/>
              <a:gd name="connsiteX3" fmla="*/ 813539 w 2646698"/>
              <a:gd name="connsiteY3" fmla="*/ 210194 h 1353671"/>
              <a:gd name="connsiteX4" fmla="*/ 838721 w 2646698"/>
              <a:gd name="connsiteY4" fmla="*/ 348440 h 1353671"/>
              <a:gd name="connsiteX5" fmla="*/ 836640 w 2646698"/>
              <a:gd name="connsiteY5" fmla="*/ 369947 h 1353671"/>
              <a:gd name="connsiteX6" fmla="*/ 2482741 w 2646698"/>
              <a:gd name="connsiteY6" fmla="*/ 369947 h 1353671"/>
              <a:gd name="connsiteX7" fmla="*/ 2646698 w 2646698"/>
              <a:gd name="connsiteY7" fmla="*/ 533904 h 1353671"/>
              <a:gd name="connsiteX8" fmla="*/ 2646698 w 2646698"/>
              <a:gd name="connsiteY8" fmla="*/ 1189714 h 1353671"/>
              <a:gd name="connsiteX9" fmla="*/ 2482741 w 2646698"/>
              <a:gd name="connsiteY9" fmla="*/ 1353671 h 1353671"/>
              <a:gd name="connsiteX10" fmla="*/ 850028 w 2646698"/>
              <a:gd name="connsiteY10" fmla="*/ 1353671 h 1353671"/>
              <a:gd name="connsiteX11" fmla="*/ 465561 w 2646698"/>
              <a:gd name="connsiteY11" fmla="*/ 1353671 h 1353671"/>
              <a:gd name="connsiteX12" fmla="*/ 85312 w 2646698"/>
              <a:gd name="connsiteY12" fmla="*/ 1353671 h 1353671"/>
              <a:gd name="connsiteX13" fmla="*/ 46253 w 2646698"/>
              <a:gd name="connsiteY13" fmla="*/ 1349560 h 1353671"/>
              <a:gd name="connsiteX14" fmla="*/ 19529 w 2646698"/>
              <a:gd name="connsiteY14" fmla="*/ 1333628 h 1353671"/>
              <a:gd name="connsiteX15" fmla="*/ 4626 w 2646698"/>
              <a:gd name="connsiteY15" fmla="*/ 1299195 h 1353671"/>
              <a:gd name="connsiteX16" fmla="*/ 0 w 2646698"/>
              <a:gd name="connsiteY16" fmla="*/ 1240608 h 1353671"/>
              <a:gd name="connsiteX17" fmla="*/ 3084 w 2646698"/>
              <a:gd name="connsiteY17" fmla="*/ 1182535 h 1353671"/>
              <a:gd name="connsiteX18" fmla="*/ 14390 w 2646698"/>
              <a:gd name="connsiteY18" fmla="*/ 1139366 h 1353671"/>
              <a:gd name="connsiteX19" fmla="*/ 35461 w 2646698"/>
              <a:gd name="connsiteY19" fmla="*/ 1102363 h 1353671"/>
              <a:gd name="connsiteX20" fmla="*/ 68866 w 2646698"/>
              <a:gd name="connsiteY20" fmla="*/ 1062791 h 1353671"/>
              <a:gd name="connsiteX21" fmla="*/ 299103 w 2646698"/>
              <a:gd name="connsiteY21" fmla="*/ 816109 h 1353671"/>
              <a:gd name="connsiteX22" fmla="*/ 410110 w 2646698"/>
              <a:gd name="connsiteY22" fmla="*/ 685059 h 1353671"/>
              <a:gd name="connsiteX23" fmla="*/ 475892 w 2646698"/>
              <a:gd name="connsiteY23" fmla="*/ 577135 h 1353671"/>
              <a:gd name="connsiteX24" fmla="*/ 508269 w 2646698"/>
              <a:gd name="connsiteY24" fmla="*/ 487199 h 1353671"/>
              <a:gd name="connsiteX25" fmla="*/ 517006 w 2646698"/>
              <a:gd name="connsiteY25" fmla="*/ 409082 h 1353671"/>
              <a:gd name="connsiteX26" fmla="*/ 506214 w 2646698"/>
              <a:gd name="connsiteY26" fmla="*/ 344842 h 1353671"/>
              <a:gd name="connsiteX27" fmla="*/ 474351 w 2646698"/>
              <a:gd name="connsiteY27" fmla="*/ 291908 h 1353671"/>
              <a:gd name="connsiteX28" fmla="*/ 421417 w 2646698"/>
              <a:gd name="connsiteY28" fmla="*/ 256447 h 1353671"/>
              <a:gd name="connsiteX29" fmla="*/ 346384 w 2646698"/>
              <a:gd name="connsiteY29" fmla="*/ 243599 h 1353671"/>
              <a:gd name="connsiteX30" fmla="*/ 238974 w 2646698"/>
              <a:gd name="connsiteY30" fmla="*/ 259017 h 1353671"/>
              <a:gd name="connsiteX31" fmla="*/ 156747 w 2646698"/>
              <a:gd name="connsiteY31" fmla="*/ 293450 h 1353671"/>
              <a:gd name="connsiteX32" fmla="*/ 97646 w 2646698"/>
              <a:gd name="connsiteY32" fmla="*/ 328397 h 1353671"/>
              <a:gd name="connsiteX33" fmla="*/ 60643 w 2646698"/>
              <a:gd name="connsiteY33" fmla="*/ 344328 h 1353671"/>
              <a:gd name="connsiteX34" fmla="*/ 44712 w 2646698"/>
              <a:gd name="connsiteY34" fmla="*/ 338161 h 1353671"/>
              <a:gd name="connsiteX35" fmla="*/ 33919 w 2646698"/>
              <a:gd name="connsiteY35" fmla="*/ 317604 h 1353671"/>
              <a:gd name="connsiteX36" fmla="*/ 27238 w 2646698"/>
              <a:gd name="connsiteY36" fmla="*/ 279060 h 1353671"/>
              <a:gd name="connsiteX37" fmla="*/ 24669 w 2646698"/>
              <a:gd name="connsiteY37" fmla="*/ 219959 h 1353671"/>
              <a:gd name="connsiteX38" fmla="*/ 26210 w 2646698"/>
              <a:gd name="connsiteY38" fmla="*/ 180387 h 1353671"/>
              <a:gd name="connsiteX39" fmla="*/ 30836 w 2646698"/>
              <a:gd name="connsiteY39" fmla="*/ 152635 h 1353671"/>
              <a:gd name="connsiteX40" fmla="*/ 39059 w 2646698"/>
              <a:gd name="connsiteY40" fmla="*/ 132078 h 1353671"/>
              <a:gd name="connsiteX41" fmla="*/ 57046 w 2646698"/>
              <a:gd name="connsiteY41" fmla="*/ 111007 h 1353671"/>
              <a:gd name="connsiteX42" fmla="*/ 104327 w 2646698"/>
              <a:gd name="connsiteY42" fmla="*/ 79658 h 1353671"/>
              <a:gd name="connsiteX43" fmla="*/ 189124 w 2646698"/>
              <a:gd name="connsiteY43" fmla="*/ 42656 h 1353671"/>
              <a:gd name="connsiteX44" fmla="*/ 300131 w 2646698"/>
              <a:gd name="connsiteY44" fmla="*/ 12334 h 1353671"/>
              <a:gd name="connsiteX45" fmla="*/ 426556 w 2646698"/>
              <a:gd name="connsiteY45" fmla="*/ 0 h 135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646698" h="1353671">
                <a:moveTo>
                  <a:pt x="426556" y="0"/>
                </a:moveTo>
                <a:cubicBezTo>
                  <a:pt x="495764" y="0"/>
                  <a:pt x="556236" y="8737"/>
                  <a:pt x="607970" y="26210"/>
                </a:cubicBezTo>
                <a:cubicBezTo>
                  <a:pt x="659705" y="43684"/>
                  <a:pt x="702703" y="68009"/>
                  <a:pt x="736965" y="99187"/>
                </a:cubicBezTo>
                <a:cubicBezTo>
                  <a:pt x="771226" y="130365"/>
                  <a:pt x="796751" y="167368"/>
                  <a:pt x="813539" y="210194"/>
                </a:cubicBezTo>
                <a:cubicBezTo>
                  <a:pt x="830327" y="253021"/>
                  <a:pt x="838721" y="299103"/>
                  <a:pt x="838721" y="348440"/>
                </a:cubicBezTo>
                <a:lnTo>
                  <a:pt x="836640" y="369947"/>
                </a:lnTo>
                <a:lnTo>
                  <a:pt x="2482741" y="369947"/>
                </a:lnTo>
                <a:cubicBezTo>
                  <a:pt x="2573292" y="369947"/>
                  <a:pt x="2646698" y="443353"/>
                  <a:pt x="2646698" y="533904"/>
                </a:cubicBezTo>
                <a:lnTo>
                  <a:pt x="2646698" y="1189714"/>
                </a:lnTo>
                <a:cubicBezTo>
                  <a:pt x="2646698" y="1280265"/>
                  <a:pt x="2573292" y="1353671"/>
                  <a:pt x="2482741" y="1353671"/>
                </a:cubicBezTo>
                <a:lnTo>
                  <a:pt x="850028" y="1353671"/>
                </a:lnTo>
                <a:lnTo>
                  <a:pt x="465561" y="1353671"/>
                </a:lnTo>
                <a:lnTo>
                  <a:pt x="85312" y="1353671"/>
                </a:lnTo>
                <a:cubicBezTo>
                  <a:pt x="70236" y="1353671"/>
                  <a:pt x="57217" y="1352301"/>
                  <a:pt x="46253" y="1349560"/>
                </a:cubicBezTo>
                <a:cubicBezTo>
                  <a:pt x="35290" y="1346819"/>
                  <a:pt x="26382" y="1341508"/>
                  <a:pt x="19529" y="1333628"/>
                </a:cubicBezTo>
                <a:cubicBezTo>
                  <a:pt x="12677" y="1325748"/>
                  <a:pt x="7709" y="1314270"/>
                  <a:pt x="4626" y="1299195"/>
                </a:cubicBezTo>
                <a:cubicBezTo>
                  <a:pt x="1542" y="1284120"/>
                  <a:pt x="0" y="1264591"/>
                  <a:pt x="0" y="1240608"/>
                </a:cubicBezTo>
                <a:cubicBezTo>
                  <a:pt x="0" y="1217996"/>
                  <a:pt x="1028" y="1198638"/>
                  <a:pt x="3084" y="1182535"/>
                </a:cubicBezTo>
                <a:cubicBezTo>
                  <a:pt x="5140" y="1166432"/>
                  <a:pt x="8908" y="1152042"/>
                  <a:pt x="14390" y="1139366"/>
                </a:cubicBezTo>
                <a:cubicBezTo>
                  <a:pt x="19872" y="1126689"/>
                  <a:pt x="26896" y="1114355"/>
                  <a:pt x="35461" y="1102363"/>
                </a:cubicBezTo>
                <a:cubicBezTo>
                  <a:pt x="44026" y="1090372"/>
                  <a:pt x="55161" y="1077181"/>
                  <a:pt x="68866" y="1062791"/>
                </a:cubicBezTo>
                <a:lnTo>
                  <a:pt x="299103" y="816109"/>
                </a:lnTo>
                <a:cubicBezTo>
                  <a:pt x="345013" y="768143"/>
                  <a:pt x="382016" y="724459"/>
                  <a:pt x="410110" y="685059"/>
                </a:cubicBezTo>
                <a:cubicBezTo>
                  <a:pt x="438205" y="645658"/>
                  <a:pt x="460132" y="609683"/>
                  <a:pt x="475892" y="577135"/>
                </a:cubicBezTo>
                <a:cubicBezTo>
                  <a:pt x="491653" y="544586"/>
                  <a:pt x="502445" y="514608"/>
                  <a:pt x="508269" y="487199"/>
                </a:cubicBezTo>
                <a:cubicBezTo>
                  <a:pt x="514094" y="459789"/>
                  <a:pt x="517006" y="433751"/>
                  <a:pt x="517006" y="409082"/>
                </a:cubicBezTo>
                <a:cubicBezTo>
                  <a:pt x="517006" y="386470"/>
                  <a:pt x="513409" y="365056"/>
                  <a:pt x="506214" y="344842"/>
                </a:cubicBezTo>
                <a:cubicBezTo>
                  <a:pt x="499019" y="324628"/>
                  <a:pt x="488398" y="306983"/>
                  <a:pt x="474351" y="291908"/>
                </a:cubicBezTo>
                <a:cubicBezTo>
                  <a:pt x="460303" y="276833"/>
                  <a:pt x="442659" y="265013"/>
                  <a:pt x="421417" y="256447"/>
                </a:cubicBezTo>
                <a:cubicBezTo>
                  <a:pt x="400175" y="247882"/>
                  <a:pt x="375164" y="243599"/>
                  <a:pt x="346384" y="243599"/>
                </a:cubicBezTo>
                <a:cubicBezTo>
                  <a:pt x="305955" y="243599"/>
                  <a:pt x="270152" y="248739"/>
                  <a:pt x="238974" y="259017"/>
                </a:cubicBezTo>
                <a:cubicBezTo>
                  <a:pt x="207796" y="269295"/>
                  <a:pt x="180387" y="280773"/>
                  <a:pt x="156747" y="293450"/>
                </a:cubicBezTo>
                <a:cubicBezTo>
                  <a:pt x="133106" y="306126"/>
                  <a:pt x="113406" y="317776"/>
                  <a:pt x="97646" y="328397"/>
                </a:cubicBezTo>
                <a:cubicBezTo>
                  <a:pt x="81885" y="339018"/>
                  <a:pt x="69551" y="344328"/>
                  <a:pt x="60643" y="344328"/>
                </a:cubicBezTo>
                <a:cubicBezTo>
                  <a:pt x="54476" y="344328"/>
                  <a:pt x="49166" y="342272"/>
                  <a:pt x="44712" y="338161"/>
                </a:cubicBezTo>
                <a:cubicBezTo>
                  <a:pt x="40258" y="334050"/>
                  <a:pt x="36660" y="327197"/>
                  <a:pt x="33919" y="317604"/>
                </a:cubicBezTo>
                <a:cubicBezTo>
                  <a:pt x="31178" y="308011"/>
                  <a:pt x="28951" y="295163"/>
                  <a:pt x="27238" y="279060"/>
                </a:cubicBezTo>
                <a:cubicBezTo>
                  <a:pt x="25525" y="262957"/>
                  <a:pt x="24669" y="243257"/>
                  <a:pt x="24669" y="219959"/>
                </a:cubicBezTo>
                <a:cubicBezTo>
                  <a:pt x="24669" y="204199"/>
                  <a:pt x="25183" y="191008"/>
                  <a:pt x="26210" y="180387"/>
                </a:cubicBezTo>
                <a:cubicBezTo>
                  <a:pt x="27238" y="169766"/>
                  <a:pt x="28780" y="160515"/>
                  <a:pt x="30836" y="152635"/>
                </a:cubicBezTo>
                <a:cubicBezTo>
                  <a:pt x="32891" y="144755"/>
                  <a:pt x="35632" y="137903"/>
                  <a:pt x="39059" y="132078"/>
                </a:cubicBezTo>
                <a:cubicBezTo>
                  <a:pt x="42485" y="126254"/>
                  <a:pt x="48480" y="119230"/>
                  <a:pt x="57046" y="111007"/>
                </a:cubicBezTo>
                <a:cubicBezTo>
                  <a:pt x="65611" y="102785"/>
                  <a:pt x="81371" y="92335"/>
                  <a:pt x="104327" y="79658"/>
                </a:cubicBezTo>
                <a:cubicBezTo>
                  <a:pt x="127282" y="66981"/>
                  <a:pt x="155548" y="54647"/>
                  <a:pt x="189124" y="42656"/>
                </a:cubicBezTo>
                <a:cubicBezTo>
                  <a:pt x="222700" y="30664"/>
                  <a:pt x="259702" y="20557"/>
                  <a:pt x="300131" y="12334"/>
                </a:cubicBezTo>
                <a:cubicBezTo>
                  <a:pt x="340560" y="4112"/>
                  <a:pt x="382701" y="0"/>
                  <a:pt x="426556" y="0"/>
                </a:cubicBezTo>
                <a:close/>
              </a:path>
            </a:pathLst>
          </a:custGeom>
          <a:noFill/>
          <a:ln w="101600">
            <a:solidFill>
              <a:srgbClr val="E38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0" tIns="45720" rIns="274320" bIns="13716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600"/>
              </a:spcAft>
            </a:pPr>
            <a:endParaRPr lang="en-US" sz="1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F738665-3C9A-4855-9956-D2831D8320FF}"/>
              </a:ext>
            </a:extLst>
          </p:cNvPr>
          <p:cNvSpPr/>
          <p:nvPr/>
        </p:nvSpPr>
        <p:spPr>
          <a:xfrm>
            <a:off x="1213614" y="3709671"/>
            <a:ext cx="4666075" cy="1979246"/>
          </a:xfrm>
          <a:custGeom>
            <a:avLst/>
            <a:gdLst>
              <a:gd name="connsiteX0" fmla="*/ 428611 w 2643615"/>
              <a:gd name="connsiteY0" fmla="*/ 0 h 1377312"/>
              <a:gd name="connsiteX1" fmla="*/ 599747 w 2643615"/>
              <a:gd name="connsiteY1" fmla="*/ 22613 h 1377312"/>
              <a:gd name="connsiteX2" fmla="*/ 725144 w 2643615"/>
              <a:gd name="connsiteY2" fmla="*/ 87881 h 1377312"/>
              <a:gd name="connsiteX3" fmla="*/ 802232 w 2643615"/>
              <a:gd name="connsiteY3" fmla="*/ 192721 h 1377312"/>
              <a:gd name="connsiteX4" fmla="*/ 828442 w 2643615"/>
              <a:gd name="connsiteY4" fmla="*/ 333022 h 1377312"/>
              <a:gd name="connsiteX5" fmla="*/ 820184 w 2643615"/>
              <a:gd name="connsiteY5" fmla="*/ 393588 h 1377312"/>
              <a:gd name="connsiteX6" fmla="*/ 2479658 w 2643615"/>
              <a:gd name="connsiteY6" fmla="*/ 393588 h 1377312"/>
              <a:gd name="connsiteX7" fmla="*/ 2643615 w 2643615"/>
              <a:gd name="connsiteY7" fmla="*/ 557545 h 1377312"/>
              <a:gd name="connsiteX8" fmla="*/ 2643615 w 2643615"/>
              <a:gd name="connsiteY8" fmla="*/ 1213355 h 1377312"/>
              <a:gd name="connsiteX9" fmla="*/ 2479658 w 2643615"/>
              <a:gd name="connsiteY9" fmla="*/ 1377312 h 1377312"/>
              <a:gd name="connsiteX10" fmla="*/ 462478 w 2643615"/>
              <a:gd name="connsiteY10" fmla="*/ 1377312 h 1377312"/>
              <a:gd name="connsiteX11" fmla="*/ 441894 w 2643615"/>
              <a:gd name="connsiteY11" fmla="*/ 1373157 h 1377312"/>
              <a:gd name="connsiteX12" fmla="*/ 376191 w 2643615"/>
              <a:gd name="connsiteY12" fmla="*/ 1377312 h 1377312"/>
              <a:gd name="connsiteX13" fmla="*/ 248738 w 2643615"/>
              <a:gd name="connsiteY13" fmla="*/ 1367547 h 1377312"/>
              <a:gd name="connsiteX14" fmla="*/ 143384 w 2643615"/>
              <a:gd name="connsiteY14" fmla="*/ 1343393 h 1377312"/>
              <a:gd name="connsiteX15" fmla="*/ 67838 w 2643615"/>
              <a:gd name="connsiteY15" fmla="*/ 1313585 h 1377312"/>
              <a:gd name="connsiteX16" fmla="*/ 28780 w 2643615"/>
              <a:gd name="connsiteY16" fmla="*/ 1289945 h 1377312"/>
              <a:gd name="connsiteX17" fmla="*/ 14904 w 2643615"/>
              <a:gd name="connsiteY17" fmla="*/ 1271444 h 1377312"/>
              <a:gd name="connsiteX18" fmla="*/ 6681 w 2643615"/>
              <a:gd name="connsiteY18" fmla="*/ 1247289 h 1377312"/>
              <a:gd name="connsiteX19" fmla="*/ 1542 w 2643615"/>
              <a:gd name="connsiteY19" fmla="*/ 1212343 h 1377312"/>
              <a:gd name="connsiteX20" fmla="*/ 0 w 2643615"/>
              <a:gd name="connsiteY20" fmla="*/ 1161464 h 1377312"/>
              <a:gd name="connsiteX21" fmla="*/ 8223 w 2643615"/>
              <a:gd name="connsiteY21" fmla="*/ 1093113 h 1377312"/>
              <a:gd name="connsiteX22" fmla="*/ 32891 w 2643615"/>
              <a:gd name="connsiteY22" fmla="*/ 1074098 h 1377312"/>
              <a:gd name="connsiteX23" fmla="*/ 68352 w 2643615"/>
              <a:gd name="connsiteY23" fmla="*/ 1087973 h 1377312"/>
              <a:gd name="connsiteX24" fmla="*/ 132592 w 2643615"/>
              <a:gd name="connsiteY24" fmla="*/ 1117781 h 1377312"/>
              <a:gd name="connsiteX25" fmla="*/ 224070 w 2643615"/>
              <a:gd name="connsiteY25" fmla="*/ 1147588 h 1377312"/>
              <a:gd name="connsiteX26" fmla="*/ 343300 w 2643615"/>
              <a:gd name="connsiteY26" fmla="*/ 1161464 h 1377312"/>
              <a:gd name="connsiteX27" fmla="*/ 443001 w 2643615"/>
              <a:gd name="connsiteY27" fmla="*/ 1148102 h 1377312"/>
              <a:gd name="connsiteX28" fmla="*/ 516492 w 2643615"/>
              <a:gd name="connsiteY28" fmla="*/ 1110586 h 1377312"/>
              <a:gd name="connsiteX29" fmla="*/ 561717 w 2643615"/>
              <a:gd name="connsiteY29" fmla="*/ 1051999 h 1377312"/>
              <a:gd name="connsiteX30" fmla="*/ 576621 w 2643615"/>
              <a:gd name="connsiteY30" fmla="*/ 975425 h 1377312"/>
              <a:gd name="connsiteX31" fmla="*/ 558633 w 2643615"/>
              <a:gd name="connsiteY31" fmla="*/ 892169 h 1377312"/>
              <a:gd name="connsiteX32" fmla="*/ 505185 w 2643615"/>
              <a:gd name="connsiteY32" fmla="*/ 828957 h 1377312"/>
              <a:gd name="connsiteX33" fmla="*/ 415763 w 2643615"/>
              <a:gd name="connsiteY33" fmla="*/ 788357 h 1377312"/>
              <a:gd name="connsiteX34" fmla="*/ 288824 w 2643615"/>
              <a:gd name="connsiteY34" fmla="*/ 773967 h 1377312"/>
              <a:gd name="connsiteX35" fmla="*/ 173706 w 2643615"/>
              <a:gd name="connsiteY35" fmla="*/ 773967 h 1377312"/>
              <a:gd name="connsiteX36" fmla="*/ 151093 w 2643615"/>
              <a:gd name="connsiteY36" fmla="*/ 770370 h 1377312"/>
              <a:gd name="connsiteX37" fmla="*/ 135675 w 2643615"/>
              <a:gd name="connsiteY37" fmla="*/ 755466 h 1377312"/>
              <a:gd name="connsiteX38" fmla="*/ 126939 w 2643615"/>
              <a:gd name="connsiteY38" fmla="*/ 724117 h 1377312"/>
              <a:gd name="connsiteX39" fmla="*/ 124369 w 2643615"/>
              <a:gd name="connsiteY39" fmla="*/ 672210 h 1377312"/>
              <a:gd name="connsiteX40" fmla="*/ 126939 w 2643615"/>
              <a:gd name="connsiteY40" fmla="*/ 623388 h 1377312"/>
              <a:gd name="connsiteX41" fmla="*/ 135162 w 2643615"/>
              <a:gd name="connsiteY41" fmla="*/ 594094 h 1377312"/>
              <a:gd name="connsiteX42" fmla="*/ 149551 w 2643615"/>
              <a:gd name="connsiteY42" fmla="*/ 579705 h 1377312"/>
              <a:gd name="connsiteX43" fmla="*/ 170622 w 2643615"/>
              <a:gd name="connsiteY43" fmla="*/ 575593 h 1377312"/>
              <a:gd name="connsiteX44" fmla="*/ 286769 w 2643615"/>
              <a:gd name="connsiteY44" fmla="*/ 575593 h 1377312"/>
              <a:gd name="connsiteX45" fmla="*/ 392636 w 2643615"/>
              <a:gd name="connsiteY45" fmla="*/ 561717 h 1377312"/>
              <a:gd name="connsiteX46" fmla="*/ 470239 w 2643615"/>
              <a:gd name="connsiteY46" fmla="*/ 522145 h 1377312"/>
              <a:gd name="connsiteX47" fmla="*/ 518033 w 2643615"/>
              <a:gd name="connsiteY47" fmla="*/ 459961 h 1377312"/>
              <a:gd name="connsiteX48" fmla="*/ 534479 w 2643615"/>
              <a:gd name="connsiteY48" fmla="*/ 379275 h 1377312"/>
              <a:gd name="connsiteX49" fmla="*/ 523173 w 2643615"/>
              <a:gd name="connsiteY49" fmla="*/ 315035 h 1377312"/>
              <a:gd name="connsiteX50" fmla="*/ 489768 w 2643615"/>
              <a:gd name="connsiteY50" fmla="*/ 262615 h 1377312"/>
              <a:gd name="connsiteX51" fmla="*/ 432722 w 2643615"/>
              <a:gd name="connsiteY51" fmla="*/ 227668 h 1377312"/>
              <a:gd name="connsiteX52" fmla="*/ 350495 w 2643615"/>
              <a:gd name="connsiteY52" fmla="*/ 214820 h 1377312"/>
              <a:gd name="connsiteX53" fmla="*/ 249766 w 2643615"/>
              <a:gd name="connsiteY53" fmla="*/ 230751 h 1377312"/>
              <a:gd name="connsiteX54" fmla="*/ 164969 w 2643615"/>
              <a:gd name="connsiteY54" fmla="*/ 265698 h 1377312"/>
              <a:gd name="connsiteX55" fmla="*/ 101243 w 2643615"/>
              <a:gd name="connsiteY55" fmla="*/ 301159 h 1377312"/>
              <a:gd name="connsiteX56" fmla="*/ 62699 w 2643615"/>
              <a:gd name="connsiteY56" fmla="*/ 317604 h 1377312"/>
              <a:gd name="connsiteX57" fmla="*/ 48309 w 2643615"/>
              <a:gd name="connsiteY57" fmla="*/ 314007 h 1377312"/>
              <a:gd name="connsiteX58" fmla="*/ 38030 w 2643615"/>
              <a:gd name="connsiteY58" fmla="*/ 300131 h 1377312"/>
              <a:gd name="connsiteX59" fmla="*/ 31863 w 2643615"/>
              <a:gd name="connsiteY59" fmla="*/ 270323 h 1377312"/>
              <a:gd name="connsiteX60" fmla="*/ 29808 w 2643615"/>
              <a:gd name="connsiteY60" fmla="*/ 219959 h 1377312"/>
              <a:gd name="connsiteX61" fmla="*/ 30835 w 2643615"/>
              <a:gd name="connsiteY61" fmla="*/ 177303 h 1377312"/>
              <a:gd name="connsiteX62" fmla="*/ 34947 w 2643615"/>
              <a:gd name="connsiteY62" fmla="*/ 149038 h 1377312"/>
              <a:gd name="connsiteX63" fmla="*/ 42656 w 2643615"/>
              <a:gd name="connsiteY63" fmla="*/ 129509 h 1377312"/>
              <a:gd name="connsiteX64" fmla="*/ 57559 w 2643615"/>
              <a:gd name="connsiteY64" fmla="*/ 111521 h 1377312"/>
              <a:gd name="connsiteX65" fmla="*/ 99701 w 2643615"/>
              <a:gd name="connsiteY65" fmla="*/ 82228 h 1377312"/>
              <a:gd name="connsiteX66" fmla="*/ 179873 w 2643615"/>
              <a:gd name="connsiteY66" fmla="*/ 44198 h 1377312"/>
              <a:gd name="connsiteX67" fmla="*/ 291394 w 2643615"/>
              <a:gd name="connsiteY67" fmla="*/ 12848 h 1377312"/>
              <a:gd name="connsiteX68" fmla="*/ 428611 w 2643615"/>
              <a:gd name="connsiteY68" fmla="*/ 0 h 1377312"/>
              <a:gd name="connsiteX0" fmla="*/ 428611 w 2643615"/>
              <a:gd name="connsiteY0" fmla="*/ 0 h 1377312"/>
              <a:gd name="connsiteX1" fmla="*/ 599747 w 2643615"/>
              <a:gd name="connsiteY1" fmla="*/ 22613 h 1377312"/>
              <a:gd name="connsiteX2" fmla="*/ 725144 w 2643615"/>
              <a:gd name="connsiteY2" fmla="*/ 87881 h 1377312"/>
              <a:gd name="connsiteX3" fmla="*/ 802232 w 2643615"/>
              <a:gd name="connsiteY3" fmla="*/ 192721 h 1377312"/>
              <a:gd name="connsiteX4" fmla="*/ 828442 w 2643615"/>
              <a:gd name="connsiteY4" fmla="*/ 333022 h 1377312"/>
              <a:gd name="connsiteX5" fmla="*/ 820184 w 2643615"/>
              <a:gd name="connsiteY5" fmla="*/ 393588 h 1377312"/>
              <a:gd name="connsiteX6" fmla="*/ 2479658 w 2643615"/>
              <a:gd name="connsiteY6" fmla="*/ 393588 h 1377312"/>
              <a:gd name="connsiteX7" fmla="*/ 2643615 w 2643615"/>
              <a:gd name="connsiteY7" fmla="*/ 557545 h 1377312"/>
              <a:gd name="connsiteX8" fmla="*/ 2643615 w 2643615"/>
              <a:gd name="connsiteY8" fmla="*/ 1213355 h 1377312"/>
              <a:gd name="connsiteX9" fmla="*/ 2479658 w 2643615"/>
              <a:gd name="connsiteY9" fmla="*/ 1377312 h 1377312"/>
              <a:gd name="connsiteX10" fmla="*/ 462478 w 2643615"/>
              <a:gd name="connsiteY10" fmla="*/ 1377312 h 1377312"/>
              <a:gd name="connsiteX11" fmla="*/ 376191 w 2643615"/>
              <a:gd name="connsiteY11" fmla="*/ 1377312 h 1377312"/>
              <a:gd name="connsiteX12" fmla="*/ 248738 w 2643615"/>
              <a:gd name="connsiteY12" fmla="*/ 1367547 h 1377312"/>
              <a:gd name="connsiteX13" fmla="*/ 143384 w 2643615"/>
              <a:gd name="connsiteY13" fmla="*/ 1343393 h 1377312"/>
              <a:gd name="connsiteX14" fmla="*/ 67838 w 2643615"/>
              <a:gd name="connsiteY14" fmla="*/ 1313585 h 1377312"/>
              <a:gd name="connsiteX15" fmla="*/ 28780 w 2643615"/>
              <a:gd name="connsiteY15" fmla="*/ 1289945 h 1377312"/>
              <a:gd name="connsiteX16" fmla="*/ 14904 w 2643615"/>
              <a:gd name="connsiteY16" fmla="*/ 1271444 h 1377312"/>
              <a:gd name="connsiteX17" fmla="*/ 6681 w 2643615"/>
              <a:gd name="connsiteY17" fmla="*/ 1247289 h 1377312"/>
              <a:gd name="connsiteX18" fmla="*/ 1542 w 2643615"/>
              <a:gd name="connsiteY18" fmla="*/ 1212343 h 1377312"/>
              <a:gd name="connsiteX19" fmla="*/ 0 w 2643615"/>
              <a:gd name="connsiteY19" fmla="*/ 1161464 h 1377312"/>
              <a:gd name="connsiteX20" fmla="*/ 8223 w 2643615"/>
              <a:gd name="connsiteY20" fmla="*/ 1093113 h 1377312"/>
              <a:gd name="connsiteX21" fmla="*/ 32891 w 2643615"/>
              <a:gd name="connsiteY21" fmla="*/ 1074098 h 1377312"/>
              <a:gd name="connsiteX22" fmla="*/ 68352 w 2643615"/>
              <a:gd name="connsiteY22" fmla="*/ 1087973 h 1377312"/>
              <a:gd name="connsiteX23" fmla="*/ 132592 w 2643615"/>
              <a:gd name="connsiteY23" fmla="*/ 1117781 h 1377312"/>
              <a:gd name="connsiteX24" fmla="*/ 224070 w 2643615"/>
              <a:gd name="connsiteY24" fmla="*/ 1147588 h 1377312"/>
              <a:gd name="connsiteX25" fmla="*/ 343300 w 2643615"/>
              <a:gd name="connsiteY25" fmla="*/ 1161464 h 1377312"/>
              <a:gd name="connsiteX26" fmla="*/ 443001 w 2643615"/>
              <a:gd name="connsiteY26" fmla="*/ 1148102 h 1377312"/>
              <a:gd name="connsiteX27" fmla="*/ 516492 w 2643615"/>
              <a:gd name="connsiteY27" fmla="*/ 1110586 h 1377312"/>
              <a:gd name="connsiteX28" fmla="*/ 561717 w 2643615"/>
              <a:gd name="connsiteY28" fmla="*/ 1051999 h 1377312"/>
              <a:gd name="connsiteX29" fmla="*/ 576621 w 2643615"/>
              <a:gd name="connsiteY29" fmla="*/ 975425 h 1377312"/>
              <a:gd name="connsiteX30" fmla="*/ 558633 w 2643615"/>
              <a:gd name="connsiteY30" fmla="*/ 892169 h 1377312"/>
              <a:gd name="connsiteX31" fmla="*/ 505185 w 2643615"/>
              <a:gd name="connsiteY31" fmla="*/ 828957 h 1377312"/>
              <a:gd name="connsiteX32" fmla="*/ 415763 w 2643615"/>
              <a:gd name="connsiteY32" fmla="*/ 788357 h 1377312"/>
              <a:gd name="connsiteX33" fmla="*/ 288824 w 2643615"/>
              <a:gd name="connsiteY33" fmla="*/ 773967 h 1377312"/>
              <a:gd name="connsiteX34" fmla="*/ 173706 w 2643615"/>
              <a:gd name="connsiteY34" fmla="*/ 773967 h 1377312"/>
              <a:gd name="connsiteX35" fmla="*/ 151093 w 2643615"/>
              <a:gd name="connsiteY35" fmla="*/ 770370 h 1377312"/>
              <a:gd name="connsiteX36" fmla="*/ 135675 w 2643615"/>
              <a:gd name="connsiteY36" fmla="*/ 755466 h 1377312"/>
              <a:gd name="connsiteX37" fmla="*/ 126939 w 2643615"/>
              <a:gd name="connsiteY37" fmla="*/ 724117 h 1377312"/>
              <a:gd name="connsiteX38" fmla="*/ 124369 w 2643615"/>
              <a:gd name="connsiteY38" fmla="*/ 672210 h 1377312"/>
              <a:gd name="connsiteX39" fmla="*/ 126939 w 2643615"/>
              <a:gd name="connsiteY39" fmla="*/ 623388 h 1377312"/>
              <a:gd name="connsiteX40" fmla="*/ 135162 w 2643615"/>
              <a:gd name="connsiteY40" fmla="*/ 594094 h 1377312"/>
              <a:gd name="connsiteX41" fmla="*/ 149551 w 2643615"/>
              <a:gd name="connsiteY41" fmla="*/ 579705 h 1377312"/>
              <a:gd name="connsiteX42" fmla="*/ 170622 w 2643615"/>
              <a:gd name="connsiteY42" fmla="*/ 575593 h 1377312"/>
              <a:gd name="connsiteX43" fmla="*/ 286769 w 2643615"/>
              <a:gd name="connsiteY43" fmla="*/ 575593 h 1377312"/>
              <a:gd name="connsiteX44" fmla="*/ 392636 w 2643615"/>
              <a:gd name="connsiteY44" fmla="*/ 561717 h 1377312"/>
              <a:gd name="connsiteX45" fmla="*/ 470239 w 2643615"/>
              <a:gd name="connsiteY45" fmla="*/ 522145 h 1377312"/>
              <a:gd name="connsiteX46" fmla="*/ 518033 w 2643615"/>
              <a:gd name="connsiteY46" fmla="*/ 459961 h 1377312"/>
              <a:gd name="connsiteX47" fmla="*/ 534479 w 2643615"/>
              <a:gd name="connsiteY47" fmla="*/ 379275 h 1377312"/>
              <a:gd name="connsiteX48" fmla="*/ 523173 w 2643615"/>
              <a:gd name="connsiteY48" fmla="*/ 315035 h 1377312"/>
              <a:gd name="connsiteX49" fmla="*/ 489768 w 2643615"/>
              <a:gd name="connsiteY49" fmla="*/ 262615 h 1377312"/>
              <a:gd name="connsiteX50" fmla="*/ 432722 w 2643615"/>
              <a:gd name="connsiteY50" fmla="*/ 227668 h 1377312"/>
              <a:gd name="connsiteX51" fmla="*/ 350495 w 2643615"/>
              <a:gd name="connsiteY51" fmla="*/ 214820 h 1377312"/>
              <a:gd name="connsiteX52" fmla="*/ 249766 w 2643615"/>
              <a:gd name="connsiteY52" fmla="*/ 230751 h 1377312"/>
              <a:gd name="connsiteX53" fmla="*/ 164969 w 2643615"/>
              <a:gd name="connsiteY53" fmla="*/ 265698 h 1377312"/>
              <a:gd name="connsiteX54" fmla="*/ 101243 w 2643615"/>
              <a:gd name="connsiteY54" fmla="*/ 301159 h 1377312"/>
              <a:gd name="connsiteX55" fmla="*/ 62699 w 2643615"/>
              <a:gd name="connsiteY55" fmla="*/ 317604 h 1377312"/>
              <a:gd name="connsiteX56" fmla="*/ 48309 w 2643615"/>
              <a:gd name="connsiteY56" fmla="*/ 314007 h 1377312"/>
              <a:gd name="connsiteX57" fmla="*/ 38030 w 2643615"/>
              <a:gd name="connsiteY57" fmla="*/ 300131 h 1377312"/>
              <a:gd name="connsiteX58" fmla="*/ 31863 w 2643615"/>
              <a:gd name="connsiteY58" fmla="*/ 270323 h 1377312"/>
              <a:gd name="connsiteX59" fmla="*/ 29808 w 2643615"/>
              <a:gd name="connsiteY59" fmla="*/ 219959 h 1377312"/>
              <a:gd name="connsiteX60" fmla="*/ 30835 w 2643615"/>
              <a:gd name="connsiteY60" fmla="*/ 177303 h 1377312"/>
              <a:gd name="connsiteX61" fmla="*/ 34947 w 2643615"/>
              <a:gd name="connsiteY61" fmla="*/ 149038 h 1377312"/>
              <a:gd name="connsiteX62" fmla="*/ 42656 w 2643615"/>
              <a:gd name="connsiteY62" fmla="*/ 129509 h 1377312"/>
              <a:gd name="connsiteX63" fmla="*/ 57559 w 2643615"/>
              <a:gd name="connsiteY63" fmla="*/ 111521 h 1377312"/>
              <a:gd name="connsiteX64" fmla="*/ 99701 w 2643615"/>
              <a:gd name="connsiteY64" fmla="*/ 82228 h 1377312"/>
              <a:gd name="connsiteX65" fmla="*/ 179873 w 2643615"/>
              <a:gd name="connsiteY65" fmla="*/ 44198 h 1377312"/>
              <a:gd name="connsiteX66" fmla="*/ 291394 w 2643615"/>
              <a:gd name="connsiteY66" fmla="*/ 12848 h 1377312"/>
              <a:gd name="connsiteX67" fmla="*/ 428611 w 2643615"/>
              <a:gd name="connsiteY67" fmla="*/ 0 h 1377312"/>
              <a:gd name="connsiteX0" fmla="*/ 428611 w 2643615"/>
              <a:gd name="connsiteY0" fmla="*/ 0 h 1377312"/>
              <a:gd name="connsiteX1" fmla="*/ 599747 w 2643615"/>
              <a:gd name="connsiteY1" fmla="*/ 22613 h 1377312"/>
              <a:gd name="connsiteX2" fmla="*/ 725144 w 2643615"/>
              <a:gd name="connsiteY2" fmla="*/ 87881 h 1377312"/>
              <a:gd name="connsiteX3" fmla="*/ 802232 w 2643615"/>
              <a:gd name="connsiteY3" fmla="*/ 192721 h 1377312"/>
              <a:gd name="connsiteX4" fmla="*/ 828442 w 2643615"/>
              <a:gd name="connsiteY4" fmla="*/ 333022 h 1377312"/>
              <a:gd name="connsiteX5" fmla="*/ 820184 w 2643615"/>
              <a:gd name="connsiteY5" fmla="*/ 393588 h 1377312"/>
              <a:gd name="connsiteX6" fmla="*/ 2479658 w 2643615"/>
              <a:gd name="connsiteY6" fmla="*/ 393588 h 1377312"/>
              <a:gd name="connsiteX7" fmla="*/ 2643615 w 2643615"/>
              <a:gd name="connsiteY7" fmla="*/ 557545 h 1377312"/>
              <a:gd name="connsiteX8" fmla="*/ 2643615 w 2643615"/>
              <a:gd name="connsiteY8" fmla="*/ 1213355 h 1377312"/>
              <a:gd name="connsiteX9" fmla="*/ 2479658 w 2643615"/>
              <a:gd name="connsiteY9" fmla="*/ 1377312 h 1377312"/>
              <a:gd name="connsiteX10" fmla="*/ 376191 w 2643615"/>
              <a:gd name="connsiteY10" fmla="*/ 1377312 h 1377312"/>
              <a:gd name="connsiteX11" fmla="*/ 248738 w 2643615"/>
              <a:gd name="connsiteY11" fmla="*/ 1367547 h 1377312"/>
              <a:gd name="connsiteX12" fmla="*/ 143384 w 2643615"/>
              <a:gd name="connsiteY12" fmla="*/ 1343393 h 1377312"/>
              <a:gd name="connsiteX13" fmla="*/ 67838 w 2643615"/>
              <a:gd name="connsiteY13" fmla="*/ 1313585 h 1377312"/>
              <a:gd name="connsiteX14" fmla="*/ 28780 w 2643615"/>
              <a:gd name="connsiteY14" fmla="*/ 1289945 h 1377312"/>
              <a:gd name="connsiteX15" fmla="*/ 14904 w 2643615"/>
              <a:gd name="connsiteY15" fmla="*/ 1271444 h 1377312"/>
              <a:gd name="connsiteX16" fmla="*/ 6681 w 2643615"/>
              <a:gd name="connsiteY16" fmla="*/ 1247289 h 1377312"/>
              <a:gd name="connsiteX17" fmla="*/ 1542 w 2643615"/>
              <a:gd name="connsiteY17" fmla="*/ 1212343 h 1377312"/>
              <a:gd name="connsiteX18" fmla="*/ 0 w 2643615"/>
              <a:gd name="connsiteY18" fmla="*/ 1161464 h 1377312"/>
              <a:gd name="connsiteX19" fmla="*/ 8223 w 2643615"/>
              <a:gd name="connsiteY19" fmla="*/ 1093113 h 1377312"/>
              <a:gd name="connsiteX20" fmla="*/ 32891 w 2643615"/>
              <a:gd name="connsiteY20" fmla="*/ 1074098 h 1377312"/>
              <a:gd name="connsiteX21" fmla="*/ 68352 w 2643615"/>
              <a:gd name="connsiteY21" fmla="*/ 1087973 h 1377312"/>
              <a:gd name="connsiteX22" fmla="*/ 132592 w 2643615"/>
              <a:gd name="connsiteY22" fmla="*/ 1117781 h 1377312"/>
              <a:gd name="connsiteX23" fmla="*/ 224070 w 2643615"/>
              <a:gd name="connsiteY23" fmla="*/ 1147588 h 1377312"/>
              <a:gd name="connsiteX24" fmla="*/ 343300 w 2643615"/>
              <a:gd name="connsiteY24" fmla="*/ 1161464 h 1377312"/>
              <a:gd name="connsiteX25" fmla="*/ 443001 w 2643615"/>
              <a:gd name="connsiteY25" fmla="*/ 1148102 h 1377312"/>
              <a:gd name="connsiteX26" fmla="*/ 516492 w 2643615"/>
              <a:gd name="connsiteY26" fmla="*/ 1110586 h 1377312"/>
              <a:gd name="connsiteX27" fmla="*/ 561717 w 2643615"/>
              <a:gd name="connsiteY27" fmla="*/ 1051999 h 1377312"/>
              <a:gd name="connsiteX28" fmla="*/ 576621 w 2643615"/>
              <a:gd name="connsiteY28" fmla="*/ 975425 h 1377312"/>
              <a:gd name="connsiteX29" fmla="*/ 558633 w 2643615"/>
              <a:gd name="connsiteY29" fmla="*/ 892169 h 1377312"/>
              <a:gd name="connsiteX30" fmla="*/ 505185 w 2643615"/>
              <a:gd name="connsiteY30" fmla="*/ 828957 h 1377312"/>
              <a:gd name="connsiteX31" fmla="*/ 415763 w 2643615"/>
              <a:gd name="connsiteY31" fmla="*/ 788357 h 1377312"/>
              <a:gd name="connsiteX32" fmla="*/ 288824 w 2643615"/>
              <a:gd name="connsiteY32" fmla="*/ 773967 h 1377312"/>
              <a:gd name="connsiteX33" fmla="*/ 173706 w 2643615"/>
              <a:gd name="connsiteY33" fmla="*/ 773967 h 1377312"/>
              <a:gd name="connsiteX34" fmla="*/ 151093 w 2643615"/>
              <a:gd name="connsiteY34" fmla="*/ 770370 h 1377312"/>
              <a:gd name="connsiteX35" fmla="*/ 135675 w 2643615"/>
              <a:gd name="connsiteY35" fmla="*/ 755466 h 1377312"/>
              <a:gd name="connsiteX36" fmla="*/ 126939 w 2643615"/>
              <a:gd name="connsiteY36" fmla="*/ 724117 h 1377312"/>
              <a:gd name="connsiteX37" fmla="*/ 124369 w 2643615"/>
              <a:gd name="connsiteY37" fmla="*/ 672210 h 1377312"/>
              <a:gd name="connsiteX38" fmla="*/ 126939 w 2643615"/>
              <a:gd name="connsiteY38" fmla="*/ 623388 h 1377312"/>
              <a:gd name="connsiteX39" fmla="*/ 135162 w 2643615"/>
              <a:gd name="connsiteY39" fmla="*/ 594094 h 1377312"/>
              <a:gd name="connsiteX40" fmla="*/ 149551 w 2643615"/>
              <a:gd name="connsiteY40" fmla="*/ 579705 h 1377312"/>
              <a:gd name="connsiteX41" fmla="*/ 170622 w 2643615"/>
              <a:gd name="connsiteY41" fmla="*/ 575593 h 1377312"/>
              <a:gd name="connsiteX42" fmla="*/ 286769 w 2643615"/>
              <a:gd name="connsiteY42" fmla="*/ 575593 h 1377312"/>
              <a:gd name="connsiteX43" fmla="*/ 392636 w 2643615"/>
              <a:gd name="connsiteY43" fmla="*/ 561717 h 1377312"/>
              <a:gd name="connsiteX44" fmla="*/ 470239 w 2643615"/>
              <a:gd name="connsiteY44" fmla="*/ 522145 h 1377312"/>
              <a:gd name="connsiteX45" fmla="*/ 518033 w 2643615"/>
              <a:gd name="connsiteY45" fmla="*/ 459961 h 1377312"/>
              <a:gd name="connsiteX46" fmla="*/ 534479 w 2643615"/>
              <a:gd name="connsiteY46" fmla="*/ 379275 h 1377312"/>
              <a:gd name="connsiteX47" fmla="*/ 523173 w 2643615"/>
              <a:gd name="connsiteY47" fmla="*/ 315035 h 1377312"/>
              <a:gd name="connsiteX48" fmla="*/ 489768 w 2643615"/>
              <a:gd name="connsiteY48" fmla="*/ 262615 h 1377312"/>
              <a:gd name="connsiteX49" fmla="*/ 432722 w 2643615"/>
              <a:gd name="connsiteY49" fmla="*/ 227668 h 1377312"/>
              <a:gd name="connsiteX50" fmla="*/ 350495 w 2643615"/>
              <a:gd name="connsiteY50" fmla="*/ 214820 h 1377312"/>
              <a:gd name="connsiteX51" fmla="*/ 249766 w 2643615"/>
              <a:gd name="connsiteY51" fmla="*/ 230751 h 1377312"/>
              <a:gd name="connsiteX52" fmla="*/ 164969 w 2643615"/>
              <a:gd name="connsiteY52" fmla="*/ 265698 h 1377312"/>
              <a:gd name="connsiteX53" fmla="*/ 101243 w 2643615"/>
              <a:gd name="connsiteY53" fmla="*/ 301159 h 1377312"/>
              <a:gd name="connsiteX54" fmla="*/ 62699 w 2643615"/>
              <a:gd name="connsiteY54" fmla="*/ 317604 h 1377312"/>
              <a:gd name="connsiteX55" fmla="*/ 48309 w 2643615"/>
              <a:gd name="connsiteY55" fmla="*/ 314007 h 1377312"/>
              <a:gd name="connsiteX56" fmla="*/ 38030 w 2643615"/>
              <a:gd name="connsiteY56" fmla="*/ 300131 h 1377312"/>
              <a:gd name="connsiteX57" fmla="*/ 31863 w 2643615"/>
              <a:gd name="connsiteY57" fmla="*/ 270323 h 1377312"/>
              <a:gd name="connsiteX58" fmla="*/ 29808 w 2643615"/>
              <a:gd name="connsiteY58" fmla="*/ 219959 h 1377312"/>
              <a:gd name="connsiteX59" fmla="*/ 30835 w 2643615"/>
              <a:gd name="connsiteY59" fmla="*/ 177303 h 1377312"/>
              <a:gd name="connsiteX60" fmla="*/ 34947 w 2643615"/>
              <a:gd name="connsiteY60" fmla="*/ 149038 h 1377312"/>
              <a:gd name="connsiteX61" fmla="*/ 42656 w 2643615"/>
              <a:gd name="connsiteY61" fmla="*/ 129509 h 1377312"/>
              <a:gd name="connsiteX62" fmla="*/ 57559 w 2643615"/>
              <a:gd name="connsiteY62" fmla="*/ 111521 h 1377312"/>
              <a:gd name="connsiteX63" fmla="*/ 99701 w 2643615"/>
              <a:gd name="connsiteY63" fmla="*/ 82228 h 1377312"/>
              <a:gd name="connsiteX64" fmla="*/ 179873 w 2643615"/>
              <a:gd name="connsiteY64" fmla="*/ 44198 h 1377312"/>
              <a:gd name="connsiteX65" fmla="*/ 291394 w 2643615"/>
              <a:gd name="connsiteY65" fmla="*/ 12848 h 1377312"/>
              <a:gd name="connsiteX66" fmla="*/ 428611 w 2643615"/>
              <a:gd name="connsiteY66" fmla="*/ 0 h 137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643615" h="1377312">
                <a:moveTo>
                  <a:pt x="428611" y="0"/>
                </a:moveTo>
                <a:cubicBezTo>
                  <a:pt x="493023" y="0"/>
                  <a:pt x="550068" y="7538"/>
                  <a:pt x="599747" y="22613"/>
                </a:cubicBezTo>
                <a:cubicBezTo>
                  <a:pt x="649426" y="37688"/>
                  <a:pt x="691225" y="59444"/>
                  <a:pt x="725144" y="87881"/>
                </a:cubicBezTo>
                <a:cubicBezTo>
                  <a:pt x="759063" y="116318"/>
                  <a:pt x="784759" y="151265"/>
                  <a:pt x="802232" y="192721"/>
                </a:cubicBezTo>
                <a:cubicBezTo>
                  <a:pt x="819706" y="234178"/>
                  <a:pt x="828442" y="280944"/>
                  <a:pt x="828442" y="333022"/>
                </a:cubicBezTo>
                <a:lnTo>
                  <a:pt x="820184" y="393588"/>
                </a:lnTo>
                <a:lnTo>
                  <a:pt x="2479658" y="393588"/>
                </a:lnTo>
                <a:cubicBezTo>
                  <a:pt x="2570209" y="393588"/>
                  <a:pt x="2643615" y="466994"/>
                  <a:pt x="2643615" y="557545"/>
                </a:cubicBezTo>
                <a:lnTo>
                  <a:pt x="2643615" y="1213355"/>
                </a:lnTo>
                <a:cubicBezTo>
                  <a:pt x="2643615" y="1303906"/>
                  <a:pt x="2570209" y="1377312"/>
                  <a:pt x="2479658" y="1377312"/>
                </a:cubicBezTo>
                <a:lnTo>
                  <a:pt x="376191" y="1377312"/>
                </a:lnTo>
                <a:cubicBezTo>
                  <a:pt x="330966" y="1377312"/>
                  <a:pt x="288482" y="1374057"/>
                  <a:pt x="248738" y="1367547"/>
                </a:cubicBezTo>
                <a:cubicBezTo>
                  <a:pt x="208995" y="1361037"/>
                  <a:pt x="173877" y="1352986"/>
                  <a:pt x="143384" y="1343393"/>
                </a:cubicBezTo>
                <a:cubicBezTo>
                  <a:pt x="112892" y="1333800"/>
                  <a:pt x="87709" y="1323864"/>
                  <a:pt x="67838" y="1313585"/>
                </a:cubicBezTo>
                <a:cubicBezTo>
                  <a:pt x="47966" y="1303307"/>
                  <a:pt x="34947" y="1295427"/>
                  <a:pt x="28780" y="1289945"/>
                </a:cubicBezTo>
                <a:cubicBezTo>
                  <a:pt x="22613" y="1284463"/>
                  <a:pt x="17987" y="1278296"/>
                  <a:pt x="14904" y="1271444"/>
                </a:cubicBezTo>
                <a:cubicBezTo>
                  <a:pt x="11820" y="1264591"/>
                  <a:pt x="9079" y="1256540"/>
                  <a:pt x="6681" y="1247289"/>
                </a:cubicBezTo>
                <a:cubicBezTo>
                  <a:pt x="4283" y="1238039"/>
                  <a:pt x="2570" y="1226390"/>
                  <a:pt x="1542" y="1212343"/>
                </a:cubicBezTo>
                <a:cubicBezTo>
                  <a:pt x="514" y="1198295"/>
                  <a:pt x="0" y="1181336"/>
                  <a:pt x="0" y="1161464"/>
                </a:cubicBezTo>
                <a:cubicBezTo>
                  <a:pt x="0" y="1128573"/>
                  <a:pt x="2741" y="1105789"/>
                  <a:pt x="8223" y="1093113"/>
                </a:cubicBezTo>
                <a:cubicBezTo>
                  <a:pt x="13705" y="1080436"/>
                  <a:pt x="21927" y="1074098"/>
                  <a:pt x="32891" y="1074098"/>
                </a:cubicBezTo>
                <a:cubicBezTo>
                  <a:pt x="39743" y="1074098"/>
                  <a:pt x="51564" y="1078723"/>
                  <a:pt x="68352" y="1087973"/>
                </a:cubicBezTo>
                <a:cubicBezTo>
                  <a:pt x="85140" y="1097224"/>
                  <a:pt x="106553" y="1107160"/>
                  <a:pt x="132592" y="1117781"/>
                </a:cubicBezTo>
                <a:cubicBezTo>
                  <a:pt x="158631" y="1128402"/>
                  <a:pt x="189123" y="1138338"/>
                  <a:pt x="224070" y="1147588"/>
                </a:cubicBezTo>
                <a:cubicBezTo>
                  <a:pt x="259017" y="1156839"/>
                  <a:pt x="298760" y="1161464"/>
                  <a:pt x="343300" y="1161464"/>
                </a:cubicBezTo>
                <a:cubicBezTo>
                  <a:pt x="380988" y="1161464"/>
                  <a:pt x="414221" y="1157010"/>
                  <a:pt x="443001" y="1148102"/>
                </a:cubicBezTo>
                <a:cubicBezTo>
                  <a:pt x="471780" y="1139194"/>
                  <a:pt x="496277" y="1126689"/>
                  <a:pt x="516492" y="1110586"/>
                </a:cubicBezTo>
                <a:cubicBezTo>
                  <a:pt x="536706" y="1094483"/>
                  <a:pt x="551781" y="1074954"/>
                  <a:pt x="561717" y="1051999"/>
                </a:cubicBezTo>
                <a:cubicBezTo>
                  <a:pt x="571653" y="1029044"/>
                  <a:pt x="576621" y="1003519"/>
                  <a:pt x="576621" y="975425"/>
                </a:cubicBezTo>
                <a:cubicBezTo>
                  <a:pt x="576621" y="944589"/>
                  <a:pt x="570625" y="916837"/>
                  <a:pt x="558633" y="892169"/>
                </a:cubicBezTo>
                <a:cubicBezTo>
                  <a:pt x="546642" y="867501"/>
                  <a:pt x="528826" y="846430"/>
                  <a:pt x="505185" y="828957"/>
                </a:cubicBezTo>
                <a:cubicBezTo>
                  <a:pt x="481545" y="811483"/>
                  <a:pt x="451738" y="797950"/>
                  <a:pt x="415763" y="788357"/>
                </a:cubicBezTo>
                <a:cubicBezTo>
                  <a:pt x="379788" y="778764"/>
                  <a:pt x="337476" y="773967"/>
                  <a:pt x="288824" y="773967"/>
                </a:cubicBezTo>
                <a:lnTo>
                  <a:pt x="173706" y="773967"/>
                </a:lnTo>
                <a:cubicBezTo>
                  <a:pt x="164798" y="773967"/>
                  <a:pt x="157260" y="772768"/>
                  <a:pt x="151093" y="770370"/>
                </a:cubicBezTo>
                <a:cubicBezTo>
                  <a:pt x="144926" y="767971"/>
                  <a:pt x="139787" y="763003"/>
                  <a:pt x="135675" y="755466"/>
                </a:cubicBezTo>
                <a:cubicBezTo>
                  <a:pt x="131564" y="747928"/>
                  <a:pt x="128652" y="737479"/>
                  <a:pt x="126939" y="724117"/>
                </a:cubicBezTo>
                <a:cubicBezTo>
                  <a:pt x="125226" y="710755"/>
                  <a:pt x="124369" y="693453"/>
                  <a:pt x="124369" y="672210"/>
                </a:cubicBezTo>
                <a:cubicBezTo>
                  <a:pt x="124369" y="652339"/>
                  <a:pt x="125226" y="636065"/>
                  <a:pt x="126939" y="623388"/>
                </a:cubicBezTo>
                <a:cubicBezTo>
                  <a:pt x="128652" y="610711"/>
                  <a:pt x="131393" y="600947"/>
                  <a:pt x="135162" y="594094"/>
                </a:cubicBezTo>
                <a:cubicBezTo>
                  <a:pt x="138930" y="587242"/>
                  <a:pt x="143727" y="582445"/>
                  <a:pt x="149551" y="579705"/>
                </a:cubicBezTo>
                <a:cubicBezTo>
                  <a:pt x="155376" y="576964"/>
                  <a:pt x="162399" y="575593"/>
                  <a:pt x="170622" y="575593"/>
                </a:cubicBezTo>
                <a:lnTo>
                  <a:pt x="286769" y="575593"/>
                </a:lnTo>
                <a:cubicBezTo>
                  <a:pt x="326512" y="575593"/>
                  <a:pt x="361801" y="570968"/>
                  <a:pt x="392636" y="561717"/>
                </a:cubicBezTo>
                <a:cubicBezTo>
                  <a:pt x="423472" y="552467"/>
                  <a:pt x="449339" y="539276"/>
                  <a:pt x="470239" y="522145"/>
                </a:cubicBezTo>
                <a:cubicBezTo>
                  <a:pt x="491138" y="505014"/>
                  <a:pt x="507070" y="484286"/>
                  <a:pt x="518033" y="459961"/>
                </a:cubicBezTo>
                <a:cubicBezTo>
                  <a:pt x="528997" y="435635"/>
                  <a:pt x="534479" y="408740"/>
                  <a:pt x="534479" y="379275"/>
                </a:cubicBezTo>
                <a:cubicBezTo>
                  <a:pt x="534479" y="356662"/>
                  <a:pt x="530710" y="335249"/>
                  <a:pt x="523173" y="315035"/>
                </a:cubicBezTo>
                <a:cubicBezTo>
                  <a:pt x="515635" y="294820"/>
                  <a:pt x="504500" y="277347"/>
                  <a:pt x="489768" y="262615"/>
                </a:cubicBezTo>
                <a:cubicBezTo>
                  <a:pt x="475035" y="247882"/>
                  <a:pt x="456020" y="236233"/>
                  <a:pt x="432722" y="227668"/>
                </a:cubicBezTo>
                <a:cubicBezTo>
                  <a:pt x="409425" y="219102"/>
                  <a:pt x="382015" y="214820"/>
                  <a:pt x="350495" y="214820"/>
                </a:cubicBezTo>
                <a:cubicBezTo>
                  <a:pt x="314863" y="214820"/>
                  <a:pt x="281287" y="220130"/>
                  <a:pt x="249766" y="230751"/>
                </a:cubicBezTo>
                <a:cubicBezTo>
                  <a:pt x="218246" y="241372"/>
                  <a:pt x="189980" y="253021"/>
                  <a:pt x="164969" y="265698"/>
                </a:cubicBezTo>
                <a:cubicBezTo>
                  <a:pt x="139958" y="278375"/>
                  <a:pt x="118716" y="290195"/>
                  <a:pt x="101243" y="301159"/>
                </a:cubicBezTo>
                <a:cubicBezTo>
                  <a:pt x="83769" y="312122"/>
                  <a:pt x="70921" y="317604"/>
                  <a:pt x="62699" y="317604"/>
                </a:cubicBezTo>
                <a:cubicBezTo>
                  <a:pt x="57217" y="317604"/>
                  <a:pt x="52420" y="316405"/>
                  <a:pt x="48309" y="314007"/>
                </a:cubicBezTo>
                <a:cubicBezTo>
                  <a:pt x="44197" y="311608"/>
                  <a:pt x="40771" y="306983"/>
                  <a:pt x="38030" y="300131"/>
                </a:cubicBezTo>
                <a:cubicBezTo>
                  <a:pt x="35289" y="293279"/>
                  <a:pt x="33234" y="283343"/>
                  <a:pt x="31863" y="270323"/>
                </a:cubicBezTo>
                <a:cubicBezTo>
                  <a:pt x="30493" y="257304"/>
                  <a:pt x="29808" y="240516"/>
                  <a:pt x="29808" y="219959"/>
                </a:cubicBezTo>
                <a:cubicBezTo>
                  <a:pt x="29808" y="202828"/>
                  <a:pt x="30150" y="188610"/>
                  <a:pt x="30835" y="177303"/>
                </a:cubicBezTo>
                <a:cubicBezTo>
                  <a:pt x="31521" y="165997"/>
                  <a:pt x="32891" y="156575"/>
                  <a:pt x="34947" y="149038"/>
                </a:cubicBezTo>
                <a:cubicBezTo>
                  <a:pt x="37002" y="141500"/>
                  <a:pt x="39572" y="134991"/>
                  <a:pt x="42656" y="129509"/>
                </a:cubicBezTo>
                <a:cubicBezTo>
                  <a:pt x="45739" y="124027"/>
                  <a:pt x="50707" y="118031"/>
                  <a:pt x="57559" y="111521"/>
                </a:cubicBezTo>
                <a:cubicBezTo>
                  <a:pt x="64412" y="105012"/>
                  <a:pt x="78459" y="95247"/>
                  <a:pt x="99701" y="82228"/>
                </a:cubicBezTo>
                <a:cubicBezTo>
                  <a:pt x="120943" y="69209"/>
                  <a:pt x="147667" y="56532"/>
                  <a:pt x="179873" y="44198"/>
                </a:cubicBezTo>
                <a:cubicBezTo>
                  <a:pt x="212079" y="31863"/>
                  <a:pt x="249252" y="21414"/>
                  <a:pt x="291394" y="12848"/>
                </a:cubicBezTo>
                <a:cubicBezTo>
                  <a:pt x="333535" y="4283"/>
                  <a:pt x="379275" y="0"/>
                  <a:pt x="428611" y="0"/>
                </a:cubicBezTo>
                <a:close/>
              </a:path>
            </a:pathLst>
          </a:custGeom>
          <a:noFill/>
          <a:ln w="1016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45720" rIns="274320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600"/>
              </a:spcAft>
            </a:pPr>
            <a:endParaRPr lang="en-US" sz="1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B337F9B-95B0-4B9D-B54A-C2C061816AA9}"/>
              </a:ext>
            </a:extLst>
          </p:cNvPr>
          <p:cNvSpPr/>
          <p:nvPr/>
        </p:nvSpPr>
        <p:spPr>
          <a:xfrm>
            <a:off x="6462448" y="3712328"/>
            <a:ext cx="4447254" cy="1976589"/>
          </a:xfrm>
          <a:custGeom>
            <a:avLst/>
            <a:gdLst>
              <a:gd name="connsiteX0" fmla="*/ 566342 w 2646698"/>
              <a:gd name="connsiteY0" fmla="*/ 233320 h 1342364"/>
              <a:gd name="connsiteX1" fmla="*/ 215847 w 2646698"/>
              <a:gd name="connsiteY1" fmla="*/ 844888 h 1342364"/>
              <a:gd name="connsiteX2" fmla="*/ 568397 w 2646698"/>
              <a:gd name="connsiteY2" fmla="*/ 844888 h 1342364"/>
              <a:gd name="connsiteX3" fmla="*/ 568397 w 2646698"/>
              <a:gd name="connsiteY3" fmla="*/ 233320 h 1342364"/>
              <a:gd name="connsiteX4" fmla="*/ 637263 w 2646698"/>
              <a:gd name="connsiteY4" fmla="*/ 0 h 1342364"/>
              <a:gd name="connsiteX5" fmla="*/ 726685 w 2646698"/>
              <a:gd name="connsiteY5" fmla="*/ 2569 h 1342364"/>
              <a:gd name="connsiteX6" fmla="*/ 785786 w 2646698"/>
              <a:gd name="connsiteY6" fmla="*/ 10792 h 1342364"/>
              <a:gd name="connsiteX7" fmla="*/ 818163 w 2646698"/>
              <a:gd name="connsiteY7" fmla="*/ 24668 h 1342364"/>
              <a:gd name="connsiteX8" fmla="*/ 828442 w 2646698"/>
              <a:gd name="connsiteY8" fmla="*/ 44197 h 1342364"/>
              <a:gd name="connsiteX9" fmla="*/ 828442 w 2646698"/>
              <a:gd name="connsiteY9" fmla="*/ 355126 h 1342364"/>
              <a:gd name="connsiteX10" fmla="*/ 2482741 w 2646698"/>
              <a:gd name="connsiteY10" fmla="*/ 355126 h 1342364"/>
              <a:gd name="connsiteX11" fmla="*/ 2646698 w 2646698"/>
              <a:gd name="connsiteY11" fmla="*/ 519083 h 1342364"/>
              <a:gd name="connsiteX12" fmla="*/ 2646698 w 2646698"/>
              <a:gd name="connsiteY12" fmla="*/ 1174893 h 1342364"/>
              <a:gd name="connsiteX13" fmla="*/ 2482741 w 2646698"/>
              <a:gd name="connsiteY13" fmla="*/ 1338850 h 1342364"/>
              <a:gd name="connsiteX14" fmla="*/ 765518 w 2646698"/>
              <a:gd name="connsiteY14" fmla="*/ 1338850 h 1342364"/>
              <a:gd name="connsiteX15" fmla="*/ 760604 w 2646698"/>
              <a:gd name="connsiteY15" fmla="*/ 1339795 h 1342364"/>
              <a:gd name="connsiteX16" fmla="*/ 696878 w 2646698"/>
              <a:gd name="connsiteY16" fmla="*/ 1342364 h 1342364"/>
              <a:gd name="connsiteX17" fmla="*/ 634693 w 2646698"/>
              <a:gd name="connsiteY17" fmla="*/ 1339795 h 1342364"/>
              <a:gd name="connsiteX18" fmla="*/ 594607 w 2646698"/>
              <a:gd name="connsiteY18" fmla="*/ 1332086 h 1342364"/>
              <a:gd name="connsiteX19" fmla="*/ 574050 w 2646698"/>
              <a:gd name="connsiteY19" fmla="*/ 1319238 h 1342364"/>
              <a:gd name="connsiteX20" fmla="*/ 568397 w 2646698"/>
              <a:gd name="connsiteY20" fmla="*/ 1301251 h 1342364"/>
              <a:gd name="connsiteX21" fmla="*/ 568397 w 2646698"/>
              <a:gd name="connsiteY21" fmla="*/ 1060735 h 1342364"/>
              <a:gd name="connsiteX22" fmla="*/ 59615 w 2646698"/>
              <a:gd name="connsiteY22" fmla="*/ 1060735 h 1342364"/>
              <a:gd name="connsiteX23" fmla="*/ 33919 w 2646698"/>
              <a:gd name="connsiteY23" fmla="*/ 1057138 h 1342364"/>
              <a:gd name="connsiteX24" fmla="*/ 14903 w 2646698"/>
              <a:gd name="connsiteY24" fmla="*/ 1040692 h 1342364"/>
              <a:gd name="connsiteX25" fmla="*/ 3597 w 2646698"/>
              <a:gd name="connsiteY25" fmla="*/ 1003690 h 1342364"/>
              <a:gd name="connsiteX26" fmla="*/ 0 w 2646698"/>
              <a:gd name="connsiteY26" fmla="*/ 939449 h 1342364"/>
              <a:gd name="connsiteX27" fmla="*/ 1541 w 2646698"/>
              <a:gd name="connsiteY27" fmla="*/ 882404 h 1342364"/>
              <a:gd name="connsiteX28" fmla="*/ 6681 w 2646698"/>
              <a:gd name="connsiteY28" fmla="*/ 838721 h 1342364"/>
              <a:gd name="connsiteX29" fmla="*/ 16959 w 2646698"/>
              <a:gd name="connsiteY29" fmla="*/ 801718 h 1342364"/>
              <a:gd name="connsiteX30" fmla="*/ 33919 w 2646698"/>
              <a:gd name="connsiteY30" fmla="*/ 764716 h 1342364"/>
              <a:gd name="connsiteX31" fmla="*/ 447112 w 2646698"/>
              <a:gd name="connsiteY31" fmla="*/ 35974 h 1342364"/>
              <a:gd name="connsiteX32" fmla="*/ 464585 w 2646698"/>
              <a:gd name="connsiteY32" fmla="*/ 20043 h 1342364"/>
              <a:gd name="connsiteX33" fmla="*/ 499018 w 2646698"/>
              <a:gd name="connsiteY33" fmla="*/ 8736 h 1342364"/>
              <a:gd name="connsiteX34" fmla="*/ 555035 w 2646698"/>
              <a:gd name="connsiteY34" fmla="*/ 2055 h 1342364"/>
              <a:gd name="connsiteX35" fmla="*/ 637263 w 2646698"/>
              <a:gd name="connsiteY35" fmla="*/ 0 h 134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46698" h="1342364">
                <a:moveTo>
                  <a:pt x="566342" y="233320"/>
                </a:moveTo>
                <a:lnTo>
                  <a:pt x="215847" y="844888"/>
                </a:lnTo>
                <a:lnTo>
                  <a:pt x="568397" y="844888"/>
                </a:lnTo>
                <a:lnTo>
                  <a:pt x="568397" y="233320"/>
                </a:lnTo>
                <a:close/>
                <a:moveTo>
                  <a:pt x="637263" y="0"/>
                </a:moveTo>
                <a:cubicBezTo>
                  <a:pt x="672210" y="0"/>
                  <a:pt x="702017" y="856"/>
                  <a:pt x="726685" y="2569"/>
                </a:cubicBezTo>
                <a:cubicBezTo>
                  <a:pt x="751354" y="4282"/>
                  <a:pt x="771054" y="7023"/>
                  <a:pt x="785786" y="10792"/>
                </a:cubicBezTo>
                <a:cubicBezTo>
                  <a:pt x="800519" y="14561"/>
                  <a:pt x="811311" y="19186"/>
                  <a:pt x="818163" y="24668"/>
                </a:cubicBezTo>
                <a:cubicBezTo>
                  <a:pt x="825016" y="30150"/>
                  <a:pt x="828442" y="36659"/>
                  <a:pt x="828442" y="44197"/>
                </a:cubicBezTo>
                <a:lnTo>
                  <a:pt x="828442" y="355126"/>
                </a:lnTo>
                <a:lnTo>
                  <a:pt x="2482741" y="355126"/>
                </a:lnTo>
                <a:cubicBezTo>
                  <a:pt x="2573292" y="355126"/>
                  <a:pt x="2646698" y="428532"/>
                  <a:pt x="2646698" y="519083"/>
                </a:cubicBezTo>
                <a:lnTo>
                  <a:pt x="2646698" y="1174893"/>
                </a:lnTo>
                <a:cubicBezTo>
                  <a:pt x="2646698" y="1265444"/>
                  <a:pt x="2573292" y="1338850"/>
                  <a:pt x="2482741" y="1338850"/>
                </a:cubicBezTo>
                <a:lnTo>
                  <a:pt x="765518" y="1338850"/>
                </a:lnTo>
                <a:lnTo>
                  <a:pt x="760604" y="1339795"/>
                </a:lnTo>
                <a:cubicBezTo>
                  <a:pt x="744159" y="1341508"/>
                  <a:pt x="722916" y="1342364"/>
                  <a:pt x="696878" y="1342364"/>
                </a:cubicBezTo>
                <a:cubicBezTo>
                  <a:pt x="672210" y="1342364"/>
                  <a:pt x="651481" y="1341508"/>
                  <a:pt x="634693" y="1339795"/>
                </a:cubicBezTo>
                <a:cubicBezTo>
                  <a:pt x="617905" y="1338082"/>
                  <a:pt x="604543" y="1335512"/>
                  <a:pt x="594607" y="1332086"/>
                </a:cubicBezTo>
                <a:cubicBezTo>
                  <a:pt x="584671" y="1328660"/>
                  <a:pt x="577819" y="1324377"/>
                  <a:pt x="574050" y="1319238"/>
                </a:cubicBezTo>
                <a:cubicBezTo>
                  <a:pt x="570282" y="1314099"/>
                  <a:pt x="568397" y="1308103"/>
                  <a:pt x="568397" y="1301251"/>
                </a:cubicBezTo>
                <a:lnTo>
                  <a:pt x="568397" y="1060735"/>
                </a:lnTo>
                <a:lnTo>
                  <a:pt x="59615" y="1060735"/>
                </a:lnTo>
                <a:cubicBezTo>
                  <a:pt x="50021" y="1060735"/>
                  <a:pt x="41456" y="1059536"/>
                  <a:pt x="33919" y="1057138"/>
                </a:cubicBezTo>
                <a:cubicBezTo>
                  <a:pt x="26381" y="1054739"/>
                  <a:pt x="20043" y="1049257"/>
                  <a:pt x="14903" y="1040692"/>
                </a:cubicBezTo>
                <a:cubicBezTo>
                  <a:pt x="9764" y="1032127"/>
                  <a:pt x="5995" y="1019792"/>
                  <a:pt x="3597" y="1003690"/>
                </a:cubicBezTo>
                <a:cubicBezTo>
                  <a:pt x="1199" y="987587"/>
                  <a:pt x="0" y="966173"/>
                  <a:pt x="0" y="939449"/>
                </a:cubicBezTo>
                <a:cubicBezTo>
                  <a:pt x="0" y="917522"/>
                  <a:pt x="514" y="898507"/>
                  <a:pt x="1541" y="882404"/>
                </a:cubicBezTo>
                <a:cubicBezTo>
                  <a:pt x="2569" y="866301"/>
                  <a:pt x="4282" y="851740"/>
                  <a:pt x="6681" y="838721"/>
                </a:cubicBezTo>
                <a:cubicBezTo>
                  <a:pt x="9079" y="825701"/>
                  <a:pt x="12505" y="813367"/>
                  <a:pt x="16959" y="801718"/>
                </a:cubicBezTo>
                <a:cubicBezTo>
                  <a:pt x="21413" y="790069"/>
                  <a:pt x="27066" y="777735"/>
                  <a:pt x="33919" y="764716"/>
                </a:cubicBezTo>
                <a:lnTo>
                  <a:pt x="447112" y="35974"/>
                </a:lnTo>
                <a:cubicBezTo>
                  <a:pt x="450538" y="29807"/>
                  <a:pt x="456362" y="24497"/>
                  <a:pt x="464585" y="20043"/>
                </a:cubicBezTo>
                <a:cubicBezTo>
                  <a:pt x="472808" y="15589"/>
                  <a:pt x="484285" y="11820"/>
                  <a:pt x="499018" y="8736"/>
                </a:cubicBezTo>
                <a:cubicBezTo>
                  <a:pt x="513750" y="5653"/>
                  <a:pt x="532423" y="3426"/>
                  <a:pt x="555035" y="2055"/>
                </a:cubicBezTo>
                <a:cubicBezTo>
                  <a:pt x="577648" y="685"/>
                  <a:pt x="605057" y="0"/>
                  <a:pt x="637263" y="0"/>
                </a:cubicBezTo>
                <a:close/>
              </a:path>
            </a:pathLst>
          </a:custGeom>
          <a:noFill/>
          <a:ln w="1016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45720" rIns="274320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600"/>
              </a:spcAft>
            </a:pPr>
            <a:endParaRPr lang="en-US" sz="1400" noProof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막힌 원호 37">
            <a:extLst>
              <a:ext uri="{FF2B5EF4-FFF2-40B4-BE49-F238E27FC236}">
                <a16:creationId xmlns:a16="http://schemas.microsoft.com/office/drawing/2014/main" id="{5FF6AB18-8F45-486F-B97C-05783D1DBAB0}"/>
              </a:ext>
            </a:extLst>
          </p:cNvPr>
          <p:cNvSpPr/>
          <p:nvPr/>
        </p:nvSpPr>
        <p:spPr>
          <a:xfrm rot="10800000">
            <a:off x="3385469" y="1183271"/>
            <a:ext cx="4137966" cy="4137966"/>
          </a:xfrm>
          <a:prstGeom prst="blockArc">
            <a:avLst>
              <a:gd name="adj1" fmla="val 10756194"/>
              <a:gd name="adj2" fmla="val 30178"/>
              <a:gd name="adj3" fmla="val 3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B7F729-E287-4B8C-AC6A-404475411400}"/>
              </a:ext>
            </a:extLst>
          </p:cNvPr>
          <p:cNvSpPr txBox="1"/>
          <p:nvPr/>
        </p:nvSpPr>
        <p:spPr>
          <a:xfrm>
            <a:off x="7804273" y="4315348"/>
            <a:ext cx="29269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Σύνδεση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στο Διαδίκτυο με ταχύτητα λήψης ≥100Mbps για το 70% των νοικοκυριών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358224-EEA3-4244-AC13-7244A9992232}"/>
              </a:ext>
            </a:extLst>
          </p:cNvPr>
          <p:cNvSpPr txBox="1"/>
          <p:nvPr/>
        </p:nvSpPr>
        <p:spPr>
          <a:xfrm>
            <a:off x="1830409" y="2006558"/>
            <a:ext cx="3460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Συνδεσιμότητα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Gigabit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για όλους τους κύριους χώρους </a:t>
            </a:r>
            <a:r>
              <a:rPr lang="el-GR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κοινωνικο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-οικονομικής δραστηριότητας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698858-D261-4881-B89B-C227B916DB3E}"/>
              </a:ext>
            </a:extLst>
          </p:cNvPr>
          <p:cNvSpPr txBox="1"/>
          <p:nvPr/>
        </p:nvSpPr>
        <p:spPr>
          <a:xfrm>
            <a:off x="7547377" y="1980699"/>
            <a:ext cx="32907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Πρόσβαση σε δίκτυα με ταχύτητα ≥100Mbps, με δυνατότητα άμεσης αναβάθμισης σε 1 </a:t>
            </a:r>
            <a:r>
              <a:rPr lang="el-GR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Gbps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0B4DDD-5B0F-4448-A2D5-73AF6337DBEC}"/>
              </a:ext>
            </a:extLst>
          </p:cNvPr>
          <p:cNvSpPr txBox="1"/>
          <p:nvPr/>
        </p:nvSpPr>
        <p:spPr>
          <a:xfrm>
            <a:off x="2230406" y="4300367"/>
            <a:ext cx="4053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5G: </a:t>
            </a:r>
            <a:r>
              <a:rPr lang="el-G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100% κάλυψη με ταχύτητα ≥100 </a:t>
            </a:r>
            <a:r>
              <a:rPr lang="el-GR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Mbps</a:t>
            </a:r>
            <a:r>
              <a:rPr lang="el-G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σε όλες τις  οργανωμένες κοινότητες και σημαντικές οδικές αρτηρίες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7E52-7896-439A-9BF5-8AE43AC3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Στόχοι κάλυψης και διείσδυσης</a:t>
            </a:r>
          </a:p>
        </p:txBody>
      </p:sp>
    </p:spTree>
    <p:extLst>
      <p:ext uri="{BB962C8B-B14F-4D97-AF65-F5344CB8AC3E}">
        <p14:creationId xmlns:p14="http://schemas.microsoft.com/office/powerpoint/2010/main" val="167851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808D-4858-4398-ACA6-81F0A78F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4" y="104975"/>
            <a:ext cx="11397211" cy="696696"/>
          </a:xfrm>
        </p:spPr>
        <p:txBody>
          <a:bodyPr>
            <a:normAutofit/>
          </a:bodyPr>
          <a:lstStyle/>
          <a:p>
            <a:r>
              <a:rPr lang="el-GR" dirty="0"/>
              <a:t>Θεσμικά μέσα και χρηματοδοτικά εργαλεία</a:t>
            </a:r>
          </a:p>
        </p:txBody>
      </p:sp>
      <p:sp>
        <p:nvSpPr>
          <p:cNvPr id="5" name="ListLeanHorizontalTextDetail1">
            <a:extLst>
              <a:ext uri="{FF2B5EF4-FFF2-40B4-BE49-F238E27FC236}">
                <a16:creationId xmlns:a16="http://schemas.microsoft.com/office/drawing/2014/main" id="{E4CD93F2-37E0-4000-AD1B-5A4EBAB6B7F0}"/>
              </a:ext>
            </a:extLst>
          </p:cNvPr>
          <p:cNvSpPr txBox="1"/>
          <p:nvPr/>
        </p:nvSpPr>
        <p:spPr>
          <a:xfrm>
            <a:off x="509689" y="1238157"/>
            <a:ext cx="11172621" cy="234324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107823" rIns="0" bIns="0" rtlCol="0">
            <a:normAutofit/>
          </a:bodyPr>
          <a:lstStyle/>
          <a:p>
            <a:pPr marL="0" lvl="1">
              <a:lnSpc>
                <a:spcPct val="90000"/>
              </a:lnSpc>
              <a:spcBef>
                <a:spcPts val="800"/>
              </a:spcBef>
              <a:buSzPct val="100000"/>
            </a:pPr>
            <a:r>
              <a:rPr lang="el-GR" sz="2400" b="1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Θεσμικά μέσα</a:t>
            </a:r>
          </a:p>
          <a:p>
            <a:pPr marL="0" lvl="1">
              <a:lnSpc>
                <a:spcPct val="90000"/>
              </a:lnSpc>
              <a:spcBef>
                <a:spcPts val="800"/>
              </a:spcBef>
              <a:buSzPct val="100000"/>
            </a:pPr>
            <a:endParaRPr lang="el-GR" sz="1400" b="1" dirty="0">
              <a:solidFill>
                <a:srgbClr val="0A7B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>
              <a:lnSpc>
                <a:spcPct val="9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Ευρωπαϊκός Κώδικας Ηλεκτρονικών Επικοινωνιών</a:t>
            </a:r>
          </a:p>
          <a:p>
            <a:pPr marL="982663" lvl="2" indent="-342900">
              <a:lnSpc>
                <a:spcPct val="9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μακροπρόθεσμη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προβλεψιμότητα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της ρύθμισης</a:t>
            </a:r>
          </a:p>
          <a:p>
            <a:pPr marL="982663" lvl="2" indent="-342900">
              <a:lnSpc>
                <a:spcPct val="9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ενθαρρύνει ιδιωτικές επενδύσεις σε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VHCN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>
              <a:lnSpc>
                <a:spcPct val="9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Αναθεώρηση κανόνων Κρατικών Ενισχύσεων </a:t>
            </a:r>
            <a:endParaRPr lang="el-GR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BB35E-5B12-44BD-A53D-3B078266B189}"/>
              </a:ext>
            </a:extLst>
          </p:cNvPr>
          <p:cNvSpPr txBox="1"/>
          <p:nvPr/>
        </p:nvSpPr>
        <p:spPr>
          <a:xfrm>
            <a:off x="602284" y="4346203"/>
            <a:ext cx="2460093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 algn="ctr">
              <a:lnSpc>
                <a:spcPct val="90000"/>
              </a:lnSpc>
              <a:spcBef>
                <a:spcPts val="300"/>
              </a:spcBef>
              <a:buSzPct val="100000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ΕΤΠΑ 2021-2027 </a:t>
            </a:r>
          </a:p>
          <a:p>
            <a:pPr marL="182563" lvl="1">
              <a:lnSpc>
                <a:spcPct val="90000"/>
              </a:lnSpc>
              <a:spcBef>
                <a:spcPts val="300"/>
              </a:spcBef>
              <a:buSzPct val="100000"/>
            </a:pP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l-GR" sz="40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392 </a:t>
            </a: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δις</a:t>
            </a:r>
            <a:endParaRPr lang="el-GR" sz="4000" dirty="0">
              <a:solidFill>
                <a:srgbClr val="0A7B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0F405-B7CF-4C34-954A-94DE873D8F57}"/>
              </a:ext>
            </a:extLst>
          </p:cNvPr>
          <p:cNvSpPr txBox="1"/>
          <p:nvPr/>
        </p:nvSpPr>
        <p:spPr>
          <a:xfrm>
            <a:off x="3062378" y="4292342"/>
            <a:ext cx="4764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Σχέδιο Ανάκαμψης και Ανθεκτικότητας </a:t>
            </a: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l-GR" sz="40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</a:t>
            </a: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εκατ.</a:t>
            </a:r>
            <a:endParaRPr lang="el-GR" dirty="0">
              <a:solidFill>
                <a:srgbClr val="0A7B8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1E73E-9EE6-4DD7-B431-C4803BC1428C}"/>
              </a:ext>
            </a:extLst>
          </p:cNvPr>
          <p:cNvSpPr txBox="1"/>
          <p:nvPr/>
        </p:nvSpPr>
        <p:spPr>
          <a:xfrm>
            <a:off x="7478200" y="4346203"/>
            <a:ext cx="2176014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>
              <a:lnSpc>
                <a:spcPct val="90000"/>
              </a:lnSpc>
              <a:spcBef>
                <a:spcPts val="300"/>
              </a:spcBef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CEF 2 Digital 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algn="ctr">
              <a:lnSpc>
                <a:spcPct val="90000"/>
              </a:lnSpc>
              <a:spcBef>
                <a:spcPts val="300"/>
              </a:spcBef>
              <a:buSzPct val="100000"/>
            </a:pP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sz="40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δις</a:t>
            </a:r>
            <a:endParaRPr lang="el-GR" sz="4000" dirty="0">
              <a:solidFill>
                <a:srgbClr val="0A7B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B24AF-3E85-49DE-98CE-B23BE11F347F}"/>
              </a:ext>
            </a:extLst>
          </p:cNvPr>
          <p:cNvSpPr txBox="1"/>
          <p:nvPr/>
        </p:nvSpPr>
        <p:spPr>
          <a:xfrm>
            <a:off x="9466958" y="4349568"/>
            <a:ext cx="2402609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lvl="1">
              <a:lnSpc>
                <a:spcPct val="90000"/>
              </a:lnSpc>
              <a:spcBef>
                <a:spcPts val="300"/>
              </a:spcBef>
              <a:buSzPct val="100000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InvestEU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>
              <a:lnSpc>
                <a:spcPct val="90000"/>
              </a:lnSpc>
              <a:spcBef>
                <a:spcPts val="300"/>
              </a:spcBef>
              <a:buSzPct val="100000"/>
            </a:pP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l-GR" sz="40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 </a:t>
            </a:r>
            <a:r>
              <a:rPr lang="el-GR" sz="2800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δις</a:t>
            </a:r>
            <a:endParaRPr lang="el-GR" sz="4000" dirty="0">
              <a:solidFill>
                <a:srgbClr val="0A7B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D04D5-506A-4094-B13D-81377B2D45DD}"/>
              </a:ext>
            </a:extLst>
          </p:cNvPr>
          <p:cNvSpPr txBox="1"/>
          <p:nvPr/>
        </p:nvSpPr>
        <p:spPr>
          <a:xfrm>
            <a:off x="437367" y="3803746"/>
            <a:ext cx="11244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Πόροι</a:t>
            </a:r>
            <a:r>
              <a:rPr lang="en-US" sz="2400" b="1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rgbClr val="0A7B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δράσεις συνδεσιμότητας – Ταμεία ΕΕ</a:t>
            </a:r>
            <a:endParaRPr lang="en-US" sz="2400" b="1" dirty="0">
              <a:solidFill>
                <a:srgbClr val="0A7B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9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3502-3352-4574-B26B-6900271E8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Σημασία/συνάφεια με άλλα έργα &amp; πολιτικές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062839A8-0F3F-4B47-A89B-8C9B94BB418A}"/>
              </a:ext>
            </a:extLst>
          </p:cNvPr>
          <p:cNvSpPr/>
          <p:nvPr/>
        </p:nvSpPr>
        <p:spPr bwMode="auto">
          <a:xfrm rot="8100000">
            <a:off x="4102453" y="1342152"/>
            <a:ext cx="258245" cy="258313"/>
          </a:xfrm>
          <a:prstGeom prst="teardrop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5CDEC520-9842-448D-B044-8A524645C68F}"/>
              </a:ext>
            </a:extLst>
          </p:cNvPr>
          <p:cNvSpPr/>
          <p:nvPr/>
        </p:nvSpPr>
        <p:spPr bwMode="auto">
          <a:xfrm rot="8100000">
            <a:off x="3802879" y="2371547"/>
            <a:ext cx="258245" cy="258313"/>
          </a:xfrm>
          <a:prstGeom prst="teardrop">
            <a:avLst/>
          </a:prstGeom>
          <a:solidFill>
            <a:srgbClr val="6F7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9D458ADD-A78A-446B-BD54-08E75BA21498}"/>
              </a:ext>
            </a:extLst>
          </p:cNvPr>
          <p:cNvSpPr/>
          <p:nvPr/>
        </p:nvSpPr>
        <p:spPr bwMode="auto">
          <a:xfrm rot="8100000">
            <a:off x="3942460" y="3623602"/>
            <a:ext cx="258245" cy="258313"/>
          </a:xfrm>
          <a:prstGeom prst="teardrop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BEE13093-945C-4908-B787-8F423C55DD59}"/>
              </a:ext>
            </a:extLst>
          </p:cNvPr>
          <p:cNvSpPr/>
          <p:nvPr/>
        </p:nvSpPr>
        <p:spPr bwMode="auto">
          <a:xfrm rot="8100000">
            <a:off x="5219278" y="4931594"/>
            <a:ext cx="258245" cy="258313"/>
          </a:xfrm>
          <a:prstGeom prst="teardrop">
            <a:avLst/>
          </a:prstGeom>
          <a:solidFill>
            <a:srgbClr val="E28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B6415AC5-2AE6-4995-8F29-A8196E2CBEA6}"/>
              </a:ext>
            </a:extLst>
          </p:cNvPr>
          <p:cNvSpPr/>
          <p:nvPr/>
        </p:nvSpPr>
        <p:spPr bwMode="auto">
          <a:xfrm rot="8100000">
            <a:off x="7768329" y="1250886"/>
            <a:ext cx="258245" cy="258313"/>
          </a:xfrm>
          <a:prstGeom prst="teardrop">
            <a:avLst/>
          </a:prstGeom>
          <a:solidFill>
            <a:srgbClr val="0A7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A8FC25FB-03C3-4718-A44C-BC2D1B5781FE}"/>
              </a:ext>
            </a:extLst>
          </p:cNvPr>
          <p:cNvSpPr/>
          <p:nvPr/>
        </p:nvSpPr>
        <p:spPr bwMode="auto">
          <a:xfrm rot="8100000">
            <a:off x="8133592" y="3027905"/>
            <a:ext cx="258245" cy="258313"/>
          </a:xfrm>
          <a:prstGeom prst="teardrop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52814CAD-0A9D-4ECE-8701-B1EFD1005634}"/>
              </a:ext>
            </a:extLst>
          </p:cNvPr>
          <p:cNvSpPr/>
          <p:nvPr/>
        </p:nvSpPr>
        <p:spPr bwMode="auto">
          <a:xfrm rot="8100000">
            <a:off x="7675734" y="4473540"/>
            <a:ext cx="258245" cy="258313"/>
          </a:xfrm>
          <a:prstGeom prst="teardrop">
            <a:avLst/>
          </a:prstGeom>
          <a:solidFill>
            <a:srgbClr val="EEB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10" name="Freeform 2655">
            <a:extLst>
              <a:ext uri="{FF2B5EF4-FFF2-40B4-BE49-F238E27FC236}">
                <a16:creationId xmlns:a16="http://schemas.microsoft.com/office/drawing/2014/main" id="{E6BA8568-E7DD-40D3-BC22-B1CF8AFE128E}"/>
              </a:ext>
            </a:extLst>
          </p:cNvPr>
          <p:cNvSpPr>
            <a:spLocks/>
          </p:cNvSpPr>
          <p:nvPr/>
        </p:nvSpPr>
        <p:spPr bwMode="auto">
          <a:xfrm>
            <a:off x="4392097" y="2339451"/>
            <a:ext cx="781938" cy="2031730"/>
          </a:xfrm>
          <a:custGeom>
            <a:avLst/>
            <a:gdLst>
              <a:gd name="T0" fmla="*/ 843 w 956"/>
              <a:gd name="T1" fmla="*/ 2485 h 2485"/>
              <a:gd name="T2" fmla="*/ 824 w 956"/>
              <a:gd name="T3" fmla="*/ 2480 h 2485"/>
              <a:gd name="T4" fmla="*/ 693 w 956"/>
              <a:gd name="T5" fmla="*/ 2433 h 2485"/>
              <a:gd name="T6" fmla="*/ 573 w 956"/>
              <a:gd name="T7" fmla="*/ 2375 h 2485"/>
              <a:gd name="T8" fmla="*/ 474 w 956"/>
              <a:gd name="T9" fmla="*/ 2311 h 2485"/>
              <a:gd name="T10" fmla="*/ 404 w 956"/>
              <a:gd name="T11" fmla="*/ 2259 h 2485"/>
              <a:gd name="T12" fmla="*/ 336 w 956"/>
              <a:gd name="T13" fmla="*/ 2200 h 2485"/>
              <a:gd name="T14" fmla="*/ 269 w 956"/>
              <a:gd name="T15" fmla="*/ 2131 h 2485"/>
              <a:gd name="T16" fmla="*/ 205 w 956"/>
              <a:gd name="T17" fmla="*/ 2052 h 2485"/>
              <a:gd name="T18" fmla="*/ 146 w 956"/>
              <a:gd name="T19" fmla="*/ 1964 h 2485"/>
              <a:gd name="T20" fmla="*/ 94 w 956"/>
              <a:gd name="T21" fmla="*/ 1864 h 2485"/>
              <a:gd name="T22" fmla="*/ 48 w 956"/>
              <a:gd name="T23" fmla="*/ 1753 h 2485"/>
              <a:gd name="T24" fmla="*/ 30 w 956"/>
              <a:gd name="T25" fmla="*/ 1693 h 2485"/>
              <a:gd name="T26" fmla="*/ 20 w 956"/>
              <a:gd name="T27" fmla="*/ 1655 h 2485"/>
              <a:gd name="T28" fmla="*/ 7 w 956"/>
              <a:gd name="T29" fmla="*/ 1580 h 2485"/>
              <a:gd name="T30" fmla="*/ 0 w 956"/>
              <a:gd name="T31" fmla="*/ 1505 h 2485"/>
              <a:gd name="T32" fmla="*/ 2 w 956"/>
              <a:gd name="T33" fmla="*/ 1429 h 2485"/>
              <a:gd name="T34" fmla="*/ 13 w 956"/>
              <a:gd name="T35" fmla="*/ 1316 h 2485"/>
              <a:gd name="T36" fmla="*/ 51 w 956"/>
              <a:gd name="T37" fmla="*/ 1166 h 2485"/>
              <a:gd name="T38" fmla="*/ 108 w 956"/>
              <a:gd name="T39" fmla="*/ 1019 h 2485"/>
              <a:gd name="T40" fmla="*/ 181 w 956"/>
              <a:gd name="T41" fmla="*/ 875 h 2485"/>
              <a:gd name="T42" fmla="*/ 266 w 956"/>
              <a:gd name="T43" fmla="*/ 739 h 2485"/>
              <a:gd name="T44" fmla="*/ 360 w 956"/>
              <a:gd name="T45" fmla="*/ 609 h 2485"/>
              <a:gd name="T46" fmla="*/ 457 w 956"/>
              <a:gd name="T47" fmla="*/ 488 h 2485"/>
              <a:gd name="T48" fmla="*/ 555 w 956"/>
              <a:gd name="T49" fmla="*/ 376 h 2485"/>
              <a:gd name="T50" fmla="*/ 697 w 956"/>
              <a:gd name="T51" fmla="*/ 230 h 2485"/>
              <a:gd name="T52" fmla="*/ 921 w 956"/>
              <a:gd name="T53" fmla="*/ 29 h 2485"/>
              <a:gd name="T54" fmla="*/ 956 w 956"/>
              <a:gd name="T55" fmla="*/ 0 h 2485"/>
              <a:gd name="T56" fmla="*/ 945 w 956"/>
              <a:gd name="T57" fmla="*/ 26 h 2485"/>
              <a:gd name="T58" fmla="*/ 843 w 956"/>
              <a:gd name="T59" fmla="*/ 288 h 2485"/>
              <a:gd name="T60" fmla="*/ 741 w 956"/>
              <a:gd name="T61" fmla="*/ 597 h 2485"/>
              <a:gd name="T62" fmla="*/ 678 w 956"/>
              <a:gd name="T63" fmla="*/ 827 h 2485"/>
              <a:gd name="T64" fmla="*/ 630 w 956"/>
              <a:gd name="T65" fmla="*/ 1066 h 2485"/>
              <a:gd name="T66" fmla="*/ 608 w 956"/>
              <a:gd name="T67" fmla="*/ 1241 h 2485"/>
              <a:gd name="T68" fmla="*/ 603 w 956"/>
              <a:gd name="T69" fmla="*/ 1353 h 2485"/>
              <a:gd name="T70" fmla="*/ 603 w 956"/>
              <a:gd name="T71" fmla="*/ 1408 h 2485"/>
              <a:gd name="T72" fmla="*/ 608 w 956"/>
              <a:gd name="T73" fmla="*/ 1525 h 2485"/>
              <a:gd name="T74" fmla="*/ 630 w 956"/>
              <a:gd name="T75" fmla="*/ 1741 h 2485"/>
              <a:gd name="T76" fmla="*/ 665 w 956"/>
              <a:gd name="T77" fmla="*/ 1937 h 2485"/>
              <a:gd name="T78" fmla="*/ 707 w 956"/>
              <a:gd name="T79" fmla="*/ 2108 h 2485"/>
              <a:gd name="T80" fmla="*/ 772 w 956"/>
              <a:gd name="T81" fmla="*/ 2315 h 2485"/>
              <a:gd name="T82" fmla="*/ 835 w 956"/>
              <a:gd name="T83" fmla="*/ 2471 h 2485"/>
              <a:gd name="T84" fmla="*/ 843 w 956"/>
              <a:gd name="T85" fmla="*/ 2485 h 2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56" h="2485">
                <a:moveTo>
                  <a:pt x="843" y="2485"/>
                </a:moveTo>
                <a:lnTo>
                  <a:pt x="824" y="2480"/>
                </a:lnTo>
                <a:lnTo>
                  <a:pt x="693" y="2433"/>
                </a:lnTo>
                <a:lnTo>
                  <a:pt x="573" y="2375"/>
                </a:lnTo>
                <a:lnTo>
                  <a:pt x="474" y="2311"/>
                </a:lnTo>
                <a:lnTo>
                  <a:pt x="404" y="2259"/>
                </a:lnTo>
                <a:lnTo>
                  <a:pt x="336" y="2200"/>
                </a:lnTo>
                <a:lnTo>
                  <a:pt x="269" y="2131"/>
                </a:lnTo>
                <a:lnTo>
                  <a:pt x="205" y="2052"/>
                </a:lnTo>
                <a:lnTo>
                  <a:pt x="146" y="1964"/>
                </a:lnTo>
                <a:lnTo>
                  <a:pt x="94" y="1864"/>
                </a:lnTo>
                <a:lnTo>
                  <a:pt x="48" y="1753"/>
                </a:lnTo>
                <a:lnTo>
                  <a:pt x="30" y="1693"/>
                </a:lnTo>
                <a:lnTo>
                  <a:pt x="20" y="1655"/>
                </a:lnTo>
                <a:lnTo>
                  <a:pt x="7" y="1580"/>
                </a:lnTo>
                <a:lnTo>
                  <a:pt x="0" y="1505"/>
                </a:lnTo>
                <a:lnTo>
                  <a:pt x="2" y="1429"/>
                </a:lnTo>
                <a:lnTo>
                  <a:pt x="13" y="1316"/>
                </a:lnTo>
                <a:lnTo>
                  <a:pt x="51" y="1166"/>
                </a:lnTo>
                <a:lnTo>
                  <a:pt x="108" y="1019"/>
                </a:lnTo>
                <a:lnTo>
                  <a:pt x="181" y="875"/>
                </a:lnTo>
                <a:lnTo>
                  <a:pt x="266" y="739"/>
                </a:lnTo>
                <a:lnTo>
                  <a:pt x="360" y="609"/>
                </a:lnTo>
                <a:lnTo>
                  <a:pt x="457" y="488"/>
                </a:lnTo>
                <a:lnTo>
                  <a:pt x="555" y="376"/>
                </a:lnTo>
                <a:lnTo>
                  <a:pt x="697" y="230"/>
                </a:lnTo>
                <a:lnTo>
                  <a:pt x="921" y="29"/>
                </a:lnTo>
                <a:lnTo>
                  <a:pt x="956" y="0"/>
                </a:lnTo>
                <a:lnTo>
                  <a:pt x="945" y="26"/>
                </a:lnTo>
                <a:lnTo>
                  <a:pt x="843" y="288"/>
                </a:lnTo>
                <a:lnTo>
                  <a:pt x="741" y="597"/>
                </a:lnTo>
                <a:lnTo>
                  <a:pt x="678" y="827"/>
                </a:lnTo>
                <a:lnTo>
                  <a:pt x="630" y="1066"/>
                </a:lnTo>
                <a:lnTo>
                  <a:pt x="608" y="1241"/>
                </a:lnTo>
                <a:lnTo>
                  <a:pt x="603" y="1353"/>
                </a:lnTo>
                <a:lnTo>
                  <a:pt x="603" y="1408"/>
                </a:lnTo>
                <a:lnTo>
                  <a:pt x="608" y="1525"/>
                </a:lnTo>
                <a:lnTo>
                  <a:pt x="630" y="1741"/>
                </a:lnTo>
                <a:lnTo>
                  <a:pt x="665" y="1937"/>
                </a:lnTo>
                <a:lnTo>
                  <a:pt x="707" y="2108"/>
                </a:lnTo>
                <a:lnTo>
                  <a:pt x="772" y="2315"/>
                </a:lnTo>
                <a:lnTo>
                  <a:pt x="835" y="2471"/>
                </a:lnTo>
                <a:lnTo>
                  <a:pt x="843" y="248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822960" rIns="91440" bIns="45720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1" name="Freeform 2656">
            <a:extLst>
              <a:ext uri="{FF2B5EF4-FFF2-40B4-BE49-F238E27FC236}">
                <a16:creationId xmlns:a16="http://schemas.microsoft.com/office/drawing/2014/main" id="{4B0F3EFD-7381-47BE-9EBF-076060B75AC4}"/>
              </a:ext>
            </a:extLst>
          </p:cNvPr>
          <p:cNvSpPr>
            <a:spLocks/>
          </p:cNvSpPr>
          <p:nvPr/>
        </p:nvSpPr>
        <p:spPr bwMode="auto">
          <a:xfrm>
            <a:off x="4313576" y="1825795"/>
            <a:ext cx="1727460" cy="1266151"/>
          </a:xfrm>
          <a:custGeom>
            <a:avLst/>
            <a:gdLst>
              <a:gd name="T0" fmla="*/ 97 w 2111"/>
              <a:gd name="T1" fmla="*/ 1546 h 1546"/>
              <a:gd name="T2" fmla="*/ 88 w 2111"/>
              <a:gd name="T3" fmla="*/ 1529 h 1546"/>
              <a:gd name="T4" fmla="*/ 44 w 2111"/>
              <a:gd name="T5" fmla="*/ 1398 h 1546"/>
              <a:gd name="T6" fmla="*/ 15 w 2111"/>
              <a:gd name="T7" fmla="*/ 1267 h 1546"/>
              <a:gd name="T8" fmla="*/ 2 w 2111"/>
              <a:gd name="T9" fmla="*/ 1149 h 1546"/>
              <a:gd name="T10" fmla="*/ 0 w 2111"/>
              <a:gd name="T11" fmla="*/ 1064 h 1546"/>
              <a:gd name="T12" fmla="*/ 4 w 2111"/>
              <a:gd name="T13" fmla="*/ 973 h 1546"/>
              <a:gd name="T14" fmla="*/ 17 w 2111"/>
              <a:gd name="T15" fmla="*/ 877 h 1546"/>
              <a:gd name="T16" fmla="*/ 39 w 2111"/>
              <a:gd name="T17" fmla="*/ 779 h 1546"/>
              <a:gd name="T18" fmla="*/ 71 w 2111"/>
              <a:gd name="T19" fmla="*/ 678 h 1546"/>
              <a:gd name="T20" fmla="*/ 117 w 2111"/>
              <a:gd name="T21" fmla="*/ 574 h 1546"/>
              <a:gd name="T22" fmla="*/ 175 w 2111"/>
              <a:gd name="T23" fmla="*/ 470 h 1546"/>
              <a:gd name="T24" fmla="*/ 211 w 2111"/>
              <a:gd name="T25" fmla="*/ 418 h 1546"/>
              <a:gd name="T26" fmla="*/ 234 w 2111"/>
              <a:gd name="T27" fmla="*/ 387 h 1546"/>
              <a:gd name="T28" fmla="*/ 285 w 2111"/>
              <a:gd name="T29" fmla="*/ 329 h 1546"/>
              <a:gd name="T30" fmla="*/ 339 w 2111"/>
              <a:gd name="T31" fmla="*/ 277 h 1546"/>
              <a:gd name="T32" fmla="*/ 399 w 2111"/>
              <a:gd name="T33" fmla="*/ 230 h 1546"/>
              <a:gd name="T34" fmla="*/ 496 w 2111"/>
              <a:gd name="T35" fmla="*/ 169 h 1546"/>
              <a:gd name="T36" fmla="*/ 636 w 2111"/>
              <a:gd name="T37" fmla="*/ 106 h 1546"/>
              <a:gd name="T38" fmla="*/ 788 w 2111"/>
              <a:gd name="T39" fmla="*/ 59 h 1546"/>
              <a:gd name="T40" fmla="*/ 945 w 2111"/>
              <a:gd name="T41" fmla="*/ 27 h 1546"/>
              <a:gd name="T42" fmla="*/ 1104 w 2111"/>
              <a:gd name="T43" fmla="*/ 9 h 1546"/>
              <a:gd name="T44" fmla="*/ 1264 w 2111"/>
              <a:gd name="T45" fmla="*/ 0 h 1546"/>
              <a:gd name="T46" fmla="*/ 1419 w 2111"/>
              <a:gd name="T47" fmla="*/ 1 h 1546"/>
              <a:gd name="T48" fmla="*/ 1568 w 2111"/>
              <a:gd name="T49" fmla="*/ 9 h 1546"/>
              <a:gd name="T50" fmla="*/ 1770 w 2111"/>
              <a:gd name="T51" fmla="*/ 29 h 1546"/>
              <a:gd name="T52" fmla="*/ 2067 w 2111"/>
              <a:gd name="T53" fmla="*/ 79 h 1546"/>
              <a:gd name="T54" fmla="*/ 2111 w 2111"/>
              <a:gd name="T55" fmla="*/ 89 h 1546"/>
              <a:gd name="T56" fmla="*/ 2084 w 2111"/>
              <a:gd name="T57" fmla="*/ 97 h 1546"/>
              <a:gd name="T58" fmla="*/ 1816 w 2111"/>
              <a:gd name="T59" fmla="*/ 180 h 1546"/>
              <a:gd name="T60" fmla="*/ 1511 w 2111"/>
              <a:gd name="T61" fmla="*/ 293 h 1546"/>
              <a:gd name="T62" fmla="*/ 1292 w 2111"/>
              <a:gd name="T63" fmla="*/ 387 h 1546"/>
              <a:gd name="T64" fmla="*/ 1076 w 2111"/>
              <a:gd name="T65" fmla="*/ 496 h 1546"/>
              <a:gd name="T66" fmla="*/ 925 w 2111"/>
              <a:gd name="T67" fmla="*/ 589 h 1546"/>
              <a:gd name="T68" fmla="*/ 833 w 2111"/>
              <a:gd name="T69" fmla="*/ 654 h 1546"/>
              <a:gd name="T70" fmla="*/ 792 w 2111"/>
              <a:gd name="T71" fmla="*/ 689 h 1546"/>
              <a:gd name="T72" fmla="*/ 702 w 2111"/>
              <a:gd name="T73" fmla="*/ 764 h 1546"/>
              <a:gd name="T74" fmla="*/ 547 w 2111"/>
              <a:gd name="T75" fmla="*/ 919 h 1546"/>
              <a:gd name="T76" fmla="*/ 415 w 2111"/>
              <a:gd name="T77" fmla="*/ 1068 h 1546"/>
              <a:gd name="T78" fmla="*/ 307 w 2111"/>
              <a:gd name="T79" fmla="*/ 1206 h 1546"/>
              <a:gd name="T80" fmla="*/ 185 w 2111"/>
              <a:gd name="T81" fmla="*/ 1385 h 1546"/>
              <a:gd name="T82" fmla="*/ 104 w 2111"/>
              <a:gd name="T83" fmla="*/ 1532 h 1546"/>
              <a:gd name="T84" fmla="*/ 97 w 2111"/>
              <a:gd name="T85" fmla="*/ 1546 h 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11" h="1546">
                <a:moveTo>
                  <a:pt x="97" y="1546"/>
                </a:moveTo>
                <a:lnTo>
                  <a:pt x="88" y="1529"/>
                </a:lnTo>
                <a:lnTo>
                  <a:pt x="44" y="1398"/>
                </a:lnTo>
                <a:lnTo>
                  <a:pt x="15" y="1267"/>
                </a:lnTo>
                <a:lnTo>
                  <a:pt x="2" y="1149"/>
                </a:lnTo>
                <a:lnTo>
                  <a:pt x="0" y="1064"/>
                </a:lnTo>
                <a:lnTo>
                  <a:pt x="4" y="973"/>
                </a:lnTo>
                <a:lnTo>
                  <a:pt x="17" y="877"/>
                </a:lnTo>
                <a:lnTo>
                  <a:pt x="39" y="779"/>
                </a:lnTo>
                <a:lnTo>
                  <a:pt x="71" y="678"/>
                </a:lnTo>
                <a:lnTo>
                  <a:pt x="117" y="574"/>
                </a:lnTo>
                <a:lnTo>
                  <a:pt x="175" y="470"/>
                </a:lnTo>
                <a:lnTo>
                  <a:pt x="211" y="418"/>
                </a:lnTo>
                <a:lnTo>
                  <a:pt x="234" y="387"/>
                </a:lnTo>
                <a:lnTo>
                  <a:pt x="285" y="329"/>
                </a:lnTo>
                <a:lnTo>
                  <a:pt x="339" y="277"/>
                </a:lnTo>
                <a:lnTo>
                  <a:pt x="399" y="230"/>
                </a:lnTo>
                <a:lnTo>
                  <a:pt x="496" y="169"/>
                </a:lnTo>
                <a:lnTo>
                  <a:pt x="636" y="106"/>
                </a:lnTo>
                <a:lnTo>
                  <a:pt x="788" y="59"/>
                </a:lnTo>
                <a:lnTo>
                  <a:pt x="945" y="27"/>
                </a:lnTo>
                <a:lnTo>
                  <a:pt x="1104" y="9"/>
                </a:lnTo>
                <a:lnTo>
                  <a:pt x="1264" y="0"/>
                </a:lnTo>
                <a:lnTo>
                  <a:pt x="1419" y="1"/>
                </a:lnTo>
                <a:lnTo>
                  <a:pt x="1568" y="9"/>
                </a:lnTo>
                <a:lnTo>
                  <a:pt x="1770" y="29"/>
                </a:lnTo>
                <a:lnTo>
                  <a:pt x="2067" y="79"/>
                </a:lnTo>
                <a:lnTo>
                  <a:pt x="2111" y="89"/>
                </a:lnTo>
                <a:lnTo>
                  <a:pt x="2084" y="97"/>
                </a:lnTo>
                <a:lnTo>
                  <a:pt x="1816" y="180"/>
                </a:lnTo>
                <a:lnTo>
                  <a:pt x="1511" y="293"/>
                </a:lnTo>
                <a:lnTo>
                  <a:pt x="1292" y="387"/>
                </a:lnTo>
                <a:lnTo>
                  <a:pt x="1076" y="496"/>
                </a:lnTo>
                <a:lnTo>
                  <a:pt x="925" y="589"/>
                </a:lnTo>
                <a:lnTo>
                  <a:pt x="833" y="654"/>
                </a:lnTo>
                <a:lnTo>
                  <a:pt x="792" y="689"/>
                </a:lnTo>
                <a:lnTo>
                  <a:pt x="702" y="764"/>
                </a:lnTo>
                <a:lnTo>
                  <a:pt x="547" y="919"/>
                </a:lnTo>
                <a:lnTo>
                  <a:pt x="415" y="1068"/>
                </a:lnTo>
                <a:lnTo>
                  <a:pt x="307" y="1206"/>
                </a:lnTo>
                <a:lnTo>
                  <a:pt x="185" y="1385"/>
                </a:lnTo>
                <a:lnTo>
                  <a:pt x="104" y="1532"/>
                </a:lnTo>
                <a:lnTo>
                  <a:pt x="97" y="1546"/>
                </a:lnTo>
                <a:close/>
              </a:path>
            </a:pathLst>
          </a:custGeom>
          <a:solidFill>
            <a:srgbClr val="6F7E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274320" rIns="9144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12" name="Freeform 2657">
            <a:extLst>
              <a:ext uri="{FF2B5EF4-FFF2-40B4-BE49-F238E27FC236}">
                <a16:creationId xmlns:a16="http://schemas.microsoft.com/office/drawing/2014/main" id="{7EA7CBAA-C7C3-49A9-90FB-C4000F2A3D71}"/>
              </a:ext>
            </a:extLst>
          </p:cNvPr>
          <p:cNvSpPr>
            <a:spLocks/>
          </p:cNvSpPr>
          <p:nvPr/>
        </p:nvSpPr>
        <p:spPr bwMode="auto">
          <a:xfrm>
            <a:off x="4967917" y="1253245"/>
            <a:ext cx="1959752" cy="1050218"/>
          </a:xfrm>
          <a:custGeom>
            <a:avLst/>
            <a:gdLst>
              <a:gd name="T0" fmla="*/ 0 w 2395"/>
              <a:gd name="T1" fmla="*/ 614 h 1284"/>
              <a:gd name="T2" fmla="*/ 9 w 2395"/>
              <a:gd name="T3" fmla="*/ 596 h 1284"/>
              <a:gd name="T4" fmla="*/ 84 w 2395"/>
              <a:gd name="T5" fmla="*/ 481 h 1284"/>
              <a:gd name="T6" fmla="*/ 168 w 2395"/>
              <a:gd name="T7" fmla="*/ 377 h 1284"/>
              <a:gd name="T8" fmla="*/ 252 w 2395"/>
              <a:gd name="T9" fmla="*/ 294 h 1284"/>
              <a:gd name="T10" fmla="*/ 317 w 2395"/>
              <a:gd name="T11" fmla="*/ 238 h 1284"/>
              <a:gd name="T12" fmla="*/ 391 w 2395"/>
              <a:gd name="T13" fmla="*/ 185 h 1284"/>
              <a:gd name="T14" fmla="*/ 474 w 2395"/>
              <a:gd name="T15" fmla="*/ 135 h 1284"/>
              <a:gd name="T16" fmla="*/ 565 w 2395"/>
              <a:gd name="T17" fmla="*/ 90 h 1284"/>
              <a:gd name="T18" fmla="*/ 664 w 2395"/>
              <a:gd name="T19" fmla="*/ 53 h 1284"/>
              <a:gd name="T20" fmla="*/ 773 w 2395"/>
              <a:gd name="T21" fmla="*/ 24 h 1284"/>
              <a:gd name="T22" fmla="*/ 891 w 2395"/>
              <a:gd name="T23" fmla="*/ 6 h 1284"/>
              <a:gd name="T24" fmla="*/ 955 w 2395"/>
              <a:gd name="T25" fmla="*/ 1 h 1284"/>
              <a:gd name="T26" fmla="*/ 992 w 2395"/>
              <a:gd name="T27" fmla="*/ 0 h 1284"/>
              <a:gd name="T28" fmla="*/ 1069 w 2395"/>
              <a:gd name="T29" fmla="*/ 4 h 1284"/>
              <a:gd name="T30" fmla="*/ 1144 w 2395"/>
              <a:gd name="T31" fmla="*/ 14 h 1284"/>
              <a:gd name="T32" fmla="*/ 1218 w 2395"/>
              <a:gd name="T33" fmla="*/ 32 h 1284"/>
              <a:gd name="T34" fmla="*/ 1326 w 2395"/>
              <a:gd name="T35" fmla="*/ 70 h 1284"/>
              <a:gd name="T36" fmla="*/ 1463 w 2395"/>
              <a:gd name="T37" fmla="*/ 140 h 1284"/>
              <a:gd name="T38" fmla="*/ 1594 w 2395"/>
              <a:gd name="T39" fmla="*/ 229 h 1284"/>
              <a:gd name="T40" fmla="*/ 1717 w 2395"/>
              <a:gd name="T41" fmla="*/ 332 h 1284"/>
              <a:gd name="T42" fmla="*/ 1831 w 2395"/>
              <a:gd name="T43" fmla="*/ 446 h 1284"/>
              <a:gd name="T44" fmla="*/ 1937 w 2395"/>
              <a:gd name="T45" fmla="*/ 565 h 1284"/>
              <a:gd name="T46" fmla="*/ 2033 w 2395"/>
              <a:gd name="T47" fmla="*/ 688 h 1284"/>
              <a:gd name="T48" fmla="*/ 2119 w 2395"/>
              <a:gd name="T49" fmla="*/ 809 h 1284"/>
              <a:gd name="T50" fmla="*/ 2230 w 2395"/>
              <a:gd name="T51" fmla="*/ 980 h 1284"/>
              <a:gd name="T52" fmla="*/ 2375 w 2395"/>
              <a:gd name="T53" fmla="*/ 1243 h 1284"/>
              <a:gd name="T54" fmla="*/ 2395 w 2395"/>
              <a:gd name="T55" fmla="*/ 1284 h 1284"/>
              <a:gd name="T56" fmla="*/ 2372 w 2395"/>
              <a:gd name="T57" fmla="*/ 1267 h 1284"/>
              <a:gd name="T58" fmla="*/ 2139 w 2395"/>
              <a:gd name="T59" fmla="*/ 1108 h 1284"/>
              <a:gd name="T60" fmla="*/ 1862 w 2395"/>
              <a:gd name="T61" fmla="*/ 941 h 1284"/>
              <a:gd name="T62" fmla="*/ 1652 w 2395"/>
              <a:gd name="T63" fmla="*/ 828 h 1284"/>
              <a:gd name="T64" fmla="*/ 1431 w 2395"/>
              <a:gd name="T65" fmla="*/ 727 h 1284"/>
              <a:gd name="T66" fmla="*/ 1265 w 2395"/>
              <a:gd name="T67" fmla="*/ 666 h 1284"/>
              <a:gd name="T68" fmla="*/ 1156 w 2395"/>
              <a:gd name="T69" fmla="*/ 635 h 1284"/>
              <a:gd name="T70" fmla="*/ 1104 w 2395"/>
              <a:gd name="T71" fmla="*/ 623 h 1284"/>
              <a:gd name="T72" fmla="*/ 989 w 2395"/>
              <a:gd name="T73" fmla="*/ 602 h 1284"/>
              <a:gd name="T74" fmla="*/ 772 w 2395"/>
              <a:gd name="T75" fmla="*/ 575 h 1284"/>
              <a:gd name="T76" fmla="*/ 574 w 2395"/>
              <a:gd name="T77" fmla="*/ 565 h 1284"/>
              <a:gd name="T78" fmla="*/ 397 w 2395"/>
              <a:gd name="T79" fmla="*/ 567 h 1284"/>
              <a:gd name="T80" fmla="*/ 181 w 2395"/>
              <a:gd name="T81" fmla="*/ 584 h 1284"/>
              <a:gd name="T82" fmla="*/ 15 w 2395"/>
              <a:gd name="T83" fmla="*/ 610 h 1284"/>
              <a:gd name="T84" fmla="*/ 0 w 2395"/>
              <a:gd name="T85" fmla="*/ 614 h 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95" h="1284">
                <a:moveTo>
                  <a:pt x="0" y="614"/>
                </a:moveTo>
                <a:lnTo>
                  <a:pt x="9" y="596"/>
                </a:lnTo>
                <a:lnTo>
                  <a:pt x="84" y="481"/>
                </a:lnTo>
                <a:lnTo>
                  <a:pt x="168" y="377"/>
                </a:lnTo>
                <a:lnTo>
                  <a:pt x="252" y="294"/>
                </a:lnTo>
                <a:lnTo>
                  <a:pt x="317" y="238"/>
                </a:lnTo>
                <a:lnTo>
                  <a:pt x="391" y="185"/>
                </a:lnTo>
                <a:lnTo>
                  <a:pt x="474" y="135"/>
                </a:lnTo>
                <a:lnTo>
                  <a:pt x="565" y="90"/>
                </a:lnTo>
                <a:lnTo>
                  <a:pt x="664" y="53"/>
                </a:lnTo>
                <a:lnTo>
                  <a:pt x="773" y="24"/>
                </a:lnTo>
                <a:lnTo>
                  <a:pt x="891" y="6"/>
                </a:lnTo>
                <a:lnTo>
                  <a:pt x="955" y="1"/>
                </a:lnTo>
                <a:lnTo>
                  <a:pt x="992" y="0"/>
                </a:lnTo>
                <a:lnTo>
                  <a:pt x="1069" y="4"/>
                </a:lnTo>
                <a:lnTo>
                  <a:pt x="1144" y="14"/>
                </a:lnTo>
                <a:lnTo>
                  <a:pt x="1218" y="32"/>
                </a:lnTo>
                <a:lnTo>
                  <a:pt x="1326" y="70"/>
                </a:lnTo>
                <a:lnTo>
                  <a:pt x="1463" y="140"/>
                </a:lnTo>
                <a:lnTo>
                  <a:pt x="1594" y="229"/>
                </a:lnTo>
                <a:lnTo>
                  <a:pt x="1717" y="332"/>
                </a:lnTo>
                <a:lnTo>
                  <a:pt x="1831" y="446"/>
                </a:lnTo>
                <a:lnTo>
                  <a:pt x="1937" y="565"/>
                </a:lnTo>
                <a:lnTo>
                  <a:pt x="2033" y="688"/>
                </a:lnTo>
                <a:lnTo>
                  <a:pt x="2119" y="809"/>
                </a:lnTo>
                <a:lnTo>
                  <a:pt x="2230" y="980"/>
                </a:lnTo>
                <a:lnTo>
                  <a:pt x="2375" y="1243"/>
                </a:lnTo>
                <a:lnTo>
                  <a:pt x="2395" y="1284"/>
                </a:lnTo>
                <a:lnTo>
                  <a:pt x="2372" y="1267"/>
                </a:lnTo>
                <a:lnTo>
                  <a:pt x="2139" y="1108"/>
                </a:lnTo>
                <a:lnTo>
                  <a:pt x="1862" y="941"/>
                </a:lnTo>
                <a:lnTo>
                  <a:pt x="1652" y="828"/>
                </a:lnTo>
                <a:lnTo>
                  <a:pt x="1431" y="727"/>
                </a:lnTo>
                <a:lnTo>
                  <a:pt x="1265" y="666"/>
                </a:lnTo>
                <a:lnTo>
                  <a:pt x="1156" y="635"/>
                </a:lnTo>
                <a:lnTo>
                  <a:pt x="1104" y="623"/>
                </a:lnTo>
                <a:lnTo>
                  <a:pt x="989" y="602"/>
                </a:lnTo>
                <a:lnTo>
                  <a:pt x="772" y="575"/>
                </a:lnTo>
                <a:lnTo>
                  <a:pt x="574" y="565"/>
                </a:lnTo>
                <a:lnTo>
                  <a:pt x="397" y="567"/>
                </a:lnTo>
                <a:lnTo>
                  <a:pt x="181" y="584"/>
                </a:lnTo>
                <a:lnTo>
                  <a:pt x="15" y="610"/>
                </a:lnTo>
                <a:lnTo>
                  <a:pt x="0" y="614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0" tIns="45720" rIns="91440" bIns="64008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b="1" dirty="0"/>
              <a:t>07</a:t>
            </a:r>
          </a:p>
        </p:txBody>
      </p:sp>
      <p:sp>
        <p:nvSpPr>
          <p:cNvPr id="13" name="Freeform 2658">
            <a:extLst>
              <a:ext uri="{FF2B5EF4-FFF2-40B4-BE49-F238E27FC236}">
                <a16:creationId xmlns:a16="http://schemas.microsoft.com/office/drawing/2014/main" id="{66F2373B-09FB-494A-95A4-27A0339DE7EC}"/>
              </a:ext>
            </a:extLst>
          </p:cNvPr>
          <p:cNvSpPr>
            <a:spLocks/>
          </p:cNvSpPr>
          <p:nvPr/>
        </p:nvSpPr>
        <p:spPr bwMode="auto">
          <a:xfrm>
            <a:off x="6371477" y="1361213"/>
            <a:ext cx="1060032" cy="1887775"/>
          </a:xfrm>
          <a:custGeom>
            <a:avLst/>
            <a:gdLst>
              <a:gd name="T0" fmla="*/ 0 w 1295"/>
              <a:gd name="T1" fmla="*/ 18 h 2309"/>
              <a:gd name="T2" fmla="*/ 21 w 1295"/>
              <a:gd name="T3" fmla="*/ 14 h 2309"/>
              <a:gd name="T4" fmla="*/ 158 w 1295"/>
              <a:gd name="T5" fmla="*/ 0 h 2309"/>
              <a:gd name="T6" fmla="*/ 291 w 1295"/>
              <a:gd name="T7" fmla="*/ 1 h 2309"/>
              <a:gd name="T8" fmla="*/ 409 w 1295"/>
              <a:gd name="T9" fmla="*/ 15 h 2309"/>
              <a:gd name="T10" fmla="*/ 493 w 1295"/>
              <a:gd name="T11" fmla="*/ 32 h 2309"/>
              <a:gd name="T12" fmla="*/ 581 w 1295"/>
              <a:gd name="T13" fmla="*/ 57 h 2309"/>
              <a:gd name="T14" fmla="*/ 672 w 1295"/>
              <a:gd name="T15" fmla="*/ 90 h 2309"/>
              <a:gd name="T16" fmla="*/ 762 w 1295"/>
              <a:gd name="T17" fmla="*/ 133 h 2309"/>
              <a:gd name="T18" fmla="*/ 855 w 1295"/>
              <a:gd name="T19" fmla="*/ 189 h 2309"/>
              <a:gd name="T20" fmla="*/ 944 w 1295"/>
              <a:gd name="T21" fmla="*/ 255 h 2309"/>
              <a:gd name="T22" fmla="*/ 1032 w 1295"/>
              <a:gd name="T23" fmla="*/ 337 h 2309"/>
              <a:gd name="T24" fmla="*/ 1075 w 1295"/>
              <a:gd name="T25" fmla="*/ 383 h 2309"/>
              <a:gd name="T26" fmla="*/ 1099 w 1295"/>
              <a:gd name="T27" fmla="*/ 412 h 2309"/>
              <a:gd name="T28" fmla="*/ 1145 w 1295"/>
              <a:gd name="T29" fmla="*/ 474 h 2309"/>
              <a:gd name="T30" fmla="*/ 1182 w 1295"/>
              <a:gd name="T31" fmla="*/ 540 h 2309"/>
              <a:gd name="T32" fmla="*/ 1215 w 1295"/>
              <a:gd name="T33" fmla="*/ 609 h 2309"/>
              <a:gd name="T34" fmla="*/ 1252 w 1295"/>
              <a:gd name="T35" fmla="*/ 716 h 2309"/>
              <a:gd name="T36" fmla="*/ 1284 w 1295"/>
              <a:gd name="T37" fmla="*/ 868 h 2309"/>
              <a:gd name="T38" fmla="*/ 1295 w 1295"/>
              <a:gd name="T39" fmla="*/ 1025 h 2309"/>
              <a:gd name="T40" fmla="*/ 1290 w 1295"/>
              <a:gd name="T41" fmla="*/ 1186 h 2309"/>
              <a:gd name="T42" fmla="*/ 1273 w 1295"/>
              <a:gd name="T43" fmla="*/ 1345 h 2309"/>
              <a:gd name="T44" fmla="*/ 1245 w 1295"/>
              <a:gd name="T45" fmla="*/ 1503 h 2309"/>
              <a:gd name="T46" fmla="*/ 1210 w 1295"/>
              <a:gd name="T47" fmla="*/ 1654 h 2309"/>
              <a:gd name="T48" fmla="*/ 1168 w 1295"/>
              <a:gd name="T49" fmla="*/ 1797 h 2309"/>
              <a:gd name="T50" fmla="*/ 1103 w 1295"/>
              <a:gd name="T51" fmla="*/ 1991 h 2309"/>
              <a:gd name="T52" fmla="*/ 988 w 1295"/>
              <a:gd name="T53" fmla="*/ 2268 h 2309"/>
              <a:gd name="T54" fmla="*/ 967 w 1295"/>
              <a:gd name="T55" fmla="*/ 2309 h 2309"/>
              <a:gd name="T56" fmla="*/ 967 w 1295"/>
              <a:gd name="T57" fmla="*/ 2281 h 2309"/>
              <a:gd name="T58" fmla="*/ 947 w 1295"/>
              <a:gd name="T59" fmla="*/ 2000 h 2309"/>
              <a:gd name="T60" fmla="*/ 905 w 1295"/>
              <a:gd name="T61" fmla="*/ 1678 h 2309"/>
              <a:gd name="T62" fmla="*/ 862 w 1295"/>
              <a:gd name="T63" fmla="*/ 1442 h 2309"/>
              <a:gd name="T64" fmla="*/ 804 w 1295"/>
              <a:gd name="T65" fmla="*/ 1208 h 2309"/>
              <a:gd name="T66" fmla="*/ 748 w 1295"/>
              <a:gd name="T67" fmla="*/ 1039 h 2309"/>
              <a:gd name="T68" fmla="*/ 704 w 1295"/>
              <a:gd name="T69" fmla="*/ 935 h 2309"/>
              <a:gd name="T70" fmla="*/ 681 w 1295"/>
              <a:gd name="T71" fmla="*/ 888 h 2309"/>
              <a:gd name="T72" fmla="*/ 626 w 1295"/>
              <a:gd name="T73" fmla="*/ 784 h 2309"/>
              <a:gd name="T74" fmla="*/ 512 w 1295"/>
              <a:gd name="T75" fmla="*/ 597 h 2309"/>
              <a:gd name="T76" fmla="*/ 397 w 1295"/>
              <a:gd name="T77" fmla="*/ 435 h 2309"/>
              <a:gd name="T78" fmla="*/ 286 w 1295"/>
              <a:gd name="T79" fmla="*/ 299 h 2309"/>
              <a:gd name="T80" fmla="*/ 138 w 1295"/>
              <a:gd name="T81" fmla="*/ 141 h 2309"/>
              <a:gd name="T82" fmla="*/ 13 w 1295"/>
              <a:gd name="T83" fmla="*/ 27 h 2309"/>
              <a:gd name="T84" fmla="*/ 0 w 1295"/>
              <a:gd name="T85" fmla="*/ 1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5" h="2309">
                <a:moveTo>
                  <a:pt x="0" y="18"/>
                </a:moveTo>
                <a:lnTo>
                  <a:pt x="21" y="14"/>
                </a:lnTo>
                <a:lnTo>
                  <a:pt x="158" y="0"/>
                </a:lnTo>
                <a:lnTo>
                  <a:pt x="291" y="1"/>
                </a:lnTo>
                <a:lnTo>
                  <a:pt x="409" y="15"/>
                </a:lnTo>
                <a:lnTo>
                  <a:pt x="493" y="32"/>
                </a:lnTo>
                <a:lnTo>
                  <a:pt x="581" y="57"/>
                </a:lnTo>
                <a:lnTo>
                  <a:pt x="672" y="90"/>
                </a:lnTo>
                <a:lnTo>
                  <a:pt x="762" y="133"/>
                </a:lnTo>
                <a:lnTo>
                  <a:pt x="855" y="189"/>
                </a:lnTo>
                <a:lnTo>
                  <a:pt x="944" y="255"/>
                </a:lnTo>
                <a:lnTo>
                  <a:pt x="1032" y="337"/>
                </a:lnTo>
                <a:lnTo>
                  <a:pt x="1075" y="383"/>
                </a:lnTo>
                <a:lnTo>
                  <a:pt x="1099" y="412"/>
                </a:lnTo>
                <a:lnTo>
                  <a:pt x="1145" y="474"/>
                </a:lnTo>
                <a:lnTo>
                  <a:pt x="1182" y="540"/>
                </a:lnTo>
                <a:lnTo>
                  <a:pt x="1215" y="609"/>
                </a:lnTo>
                <a:lnTo>
                  <a:pt x="1252" y="716"/>
                </a:lnTo>
                <a:lnTo>
                  <a:pt x="1284" y="868"/>
                </a:lnTo>
                <a:lnTo>
                  <a:pt x="1295" y="1025"/>
                </a:lnTo>
                <a:lnTo>
                  <a:pt x="1290" y="1186"/>
                </a:lnTo>
                <a:lnTo>
                  <a:pt x="1273" y="1345"/>
                </a:lnTo>
                <a:lnTo>
                  <a:pt x="1245" y="1503"/>
                </a:lnTo>
                <a:lnTo>
                  <a:pt x="1210" y="1654"/>
                </a:lnTo>
                <a:lnTo>
                  <a:pt x="1168" y="1797"/>
                </a:lnTo>
                <a:lnTo>
                  <a:pt x="1103" y="1991"/>
                </a:lnTo>
                <a:lnTo>
                  <a:pt x="988" y="2268"/>
                </a:lnTo>
                <a:lnTo>
                  <a:pt x="967" y="2309"/>
                </a:lnTo>
                <a:lnTo>
                  <a:pt x="967" y="2281"/>
                </a:lnTo>
                <a:lnTo>
                  <a:pt x="947" y="2000"/>
                </a:lnTo>
                <a:lnTo>
                  <a:pt x="905" y="1678"/>
                </a:lnTo>
                <a:lnTo>
                  <a:pt x="862" y="1442"/>
                </a:lnTo>
                <a:lnTo>
                  <a:pt x="804" y="1208"/>
                </a:lnTo>
                <a:lnTo>
                  <a:pt x="748" y="1039"/>
                </a:lnTo>
                <a:lnTo>
                  <a:pt x="704" y="935"/>
                </a:lnTo>
                <a:lnTo>
                  <a:pt x="681" y="888"/>
                </a:lnTo>
                <a:lnTo>
                  <a:pt x="626" y="784"/>
                </a:lnTo>
                <a:lnTo>
                  <a:pt x="512" y="597"/>
                </a:lnTo>
                <a:lnTo>
                  <a:pt x="397" y="435"/>
                </a:lnTo>
                <a:lnTo>
                  <a:pt x="286" y="299"/>
                </a:lnTo>
                <a:lnTo>
                  <a:pt x="138" y="141"/>
                </a:lnTo>
                <a:lnTo>
                  <a:pt x="13" y="27"/>
                </a:lnTo>
                <a:lnTo>
                  <a:pt x="0" y="18"/>
                </a:lnTo>
                <a:close/>
              </a:path>
            </a:pathLst>
          </a:custGeom>
          <a:solidFill>
            <a:srgbClr val="0A7A8B"/>
          </a:solidFill>
          <a:ln>
            <a:noFill/>
          </a:ln>
        </p:spPr>
        <p:txBody>
          <a:bodyPr vert="horz" wrap="square" lIns="91440" tIns="45720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4" name="Freeform 2659">
            <a:extLst>
              <a:ext uri="{FF2B5EF4-FFF2-40B4-BE49-F238E27FC236}">
                <a16:creationId xmlns:a16="http://schemas.microsoft.com/office/drawing/2014/main" id="{DC946C1C-78EE-4CC6-8E90-20C362941184}"/>
              </a:ext>
            </a:extLst>
          </p:cNvPr>
          <p:cNvSpPr>
            <a:spLocks/>
          </p:cNvSpPr>
          <p:nvPr/>
        </p:nvSpPr>
        <p:spPr bwMode="auto">
          <a:xfrm>
            <a:off x="6567780" y="2238029"/>
            <a:ext cx="1302138" cy="1783080"/>
          </a:xfrm>
          <a:custGeom>
            <a:avLst/>
            <a:gdLst>
              <a:gd name="T0" fmla="*/ 1192 w 1593"/>
              <a:gd name="T1" fmla="*/ 0 h 2183"/>
              <a:gd name="T2" fmla="*/ 1207 w 1593"/>
              <a:gd name="T3" fmla="*/ 12 h 2183"/>
              <a:gd name="T4" fmla="*/ 1304 w 1593"/>
              <a:gd name="T5" fmla="*/ 112 h 2183"/>
              <a:gd name="T6" fmla="*/ 1386 w 1593"/>
              <a:gd name="T7" fmla="*/ 217 h 2183"/>
              <a:gd name="T8" fmla="*/ 1448 w 1593"/>
              <a:gd name="T9" fmla="*/ 318 h 2183"/>
              <a:gd name="T10" fmla="*/ 1487 w 1593"/>
              <a:gd name="T11" fmla="*/ 394 h 2183"/>
              <a:gd name="T12" fmla="*/ 1523 w 1593"/>
              <a:gd name="T13" fmla="*/ 479 h 2183"/>
              <a:gd name="T14" fmla="*/ 1553 w 1593"/>
              <a:gd name="T15" fmla="*/ 569 h 2183"/>
              <a:gd name="T16" fmla="*/ 1575 w 1593"/>
              <a:gd name="T17" fmla="*/ 668 h 2183"/>
              <a:gd name="T18" fmla="*/ 1589 w 1593"/>
              <a:gd name="T19" fmla="*/ 774 h 2183"/>
              <a:gd name="T20" fmla="*/ 1593 w 1593"/>
              <a:gd name="T21" fmla="*/ 887 h 2183"/>
              <a:gd name="T22" fmla="*/ 1584 w 1593"/>
              <a:gd name="T23" fmla="*/ 1005 h 2183"/>
              <a:gd name="T24" fmla="*/ 1575 w 1593"/>
              <a:gd name="T25" fmla="*/ 1068 h 2183"/>
              <a:gd name="T26" fmla="*/ 1567 w 1593"/>
              <a:gd name="T27" fmla="*/ 1106 h 2183"/>
              <a:gd name="T28" fmla="*/ 1547 w 1593"/>
              <a:gd name="T29" fmla="*/ 1180 h 2183"/>
              <a:gd name="T30" fmla="*/ 1520 w 1593"/>
              <a:gd name="T31" fmla="*/ 1250 h 2183"/>
              <a:gd name="T32" fmla="*/ 1486 w 1593"/>
              <a:gd name="T33" fmla="*/ 1317 h 2183"/>
              <a:gd name="T34" fmla="*/ 1425 w 1593"/>
              <a:gd name="T35" fmla="*/ 1414 h 2183"/>
              <a:gd name="T36" fmla="*/ 1325 w 1593"/>
              <a:gd name="T37" fmla="*/ 1532 h 2183"/>
              <a:gd name="T38" fmla="*/ 1210 w 1593"/>
              <a:gd name="T39" fmla="*/ 1640 h 2183"/>
              <a:gd name="T40" fmla="*/ 1081 w 1593"/>
              <a:gd name="T41" fmla="*/ 1736 h 2183"/>
              <a:gd name="T42" fmla="*/ 945 w 1593"/>
              <a:gd name="T43" fmla="*/ 1823 h 2183"/>
              <a:gd name="T44" fmla="*/ 804 w 1593"/>
              <a:gd name="T45" fmla="*/ 1898 h 2183"/>
              <a:gd name="T46" fmla="*/ 664 w 1593"/>
              <a:gd name="T47" fmla="*/ 1964 h 2183"/>
              <a:gd name="T48" fmla="*/ 527 w 1593"/>
              <a:gd name="T49" fmla="*/ 2021 h 2183"/>
              <a:gd name="T50" fmla="*/ 335 w 1593"/>
              <a:gd name="T51" fmla="*/ 2090 h 2183"/>
              <a:gd name="T52" fmla="*/ 46 w 1593"/>
              <a:gd name="T53" fmla="*/ 2174 h 2183"/>
              <a:gd name="T54" fmla="*/ 0 w 1593"/>
              <a:gd name="T55" fmla="*/ 2183 h 2183"/>
              <a:gd name="T56" fmla="*/ 22 w 1593"/>
              <a:gd name="T57" fmla="*/ 2165 h 2183"/>
              <a:gd name="T58" fmla="*/ 230 w 1593"/>
              <a:gd name="T59" fmla="*/ 1974 h 2183"/>
              <a:gd name="T60" fmla="*/ 455 w 1593"/>
              <a:gd name="T61" fmla="*/ 1741 h 2183"/>
              <a:gd name="T62" fmla="*/ 614 w 1593"/>
              <a:gd name="T63" fmla="*/ 1561 h 2183"/>
              <a:gd name="T64" fmla="*/ 761 w 1593"/>
              <a:gd name="T65" fmla="*/ 1369 h 2183"/>
              <a:gd name="T66" fmla="*/ 857 w 1593"/>
              <a:gd name="T67" fmla="*/ 1220 h 2183"/>
              <a:gd name="T68" fmla="*/ 912 w 1593"/>
              <a:gd name="T69" fmla="*/ 1121 h 2183"/>
              <a:gd name="T70" fmla="*/ 935 w 1593"/>
              <a:gd name="T71" fmla="*/ 1073 h 2183"/>
              <a:gd name="T72" fmla="*/ 982 w 1593"/>
              <a:gd name="T73" fmla="*/ 966 h 2183"/>
              <a:gd name="T74" fmla="*/ 1057 w 1593"/>
              <a:gd name="T75" fmla="*/ 761 h 2183"/>
              <a:gd name="T76" fmla="*/ 1111 w 1593"/>
              <a:gd name="T77" fmla="*/ 569 h 2183"/>
              <a:gd name="T78" fmla="*/ 1149 w 1593"/>
              <a:gd name="T79" fmla="*/ 398 h 2183"/>
              <a:gd name="T80" fmla="*/ 1181 w 1593"/>
              <a:gd name="T81" fmla="*/ 183 h 2183"/>
              <a:gd name="T82" fmla="*/ 1192 w 1593"/>
              <a:gd name="T83" fmla="*/ 16 h 2183"/>
              <a:gd name="T84" fmla="*/ 1192 w 1593"/>
              <a:gd name="T85" fmla="*/ 0 h 2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93" h="2183">
                <a:moveTo>
                  <a:pt x="1192" y="0"/>
                </a:moveTo>
                <a:lnTo>
                  <a:pt x="1207" y="12"/>
                </a:lnTo>
                <a:lnTo>
                  <a:pt x="1304" y="112"/>
                </a:lnTo>
                <a:lnTo>
                  <a:pt x="1386" y="217"/>
                </a:lnTo>
                <a:lnTo>
                  <a:pt x="1448" y="318"/>
                </a:lnTo>
                <a:lnTo>
                  <a:pt x="1487" y="394"/>
                </a:lnTo>
                <a:lnTo>
                  <a:pt x="1523" y="479"/>
                </a:lnTo>
                <a:lnTo>
                  <a:pt x="1553" y="569"/>
                </a:lnTo>
                <a:lnTo>
                  <a:pt x="1575" y="668"/>
                </a:lnTo>
                <a:lnTo>
                  <a:pt x="1589" y="774"/>
                </a:lnTo>
                <a:lnTo>
                  <a:pt x="1593" y="887"/>
                </a:lnTo>
                <a:lnTo>
                  <a:pt x="1584" y="1005"/>
                </a:lnTo>
                <a:lnTo>
                  <a:pt x="1575" y="1068"/>
                </a:lnTo>
                <a:lnTo>
                  <a:pt x="1567" y="1106"/>
                </a:lnTo>
                <a:lnTo>
                  <a:pt x="1547" y="1180"/>
                </a:lnTo>
                <a:lnTo>
                  <a:pt x="1520" y="1250"/>
                </a:lnTo>
                <a:lnTo>
                  <a:pt x="1486" y="1317"/>
                </a:lnTo>
                <a:lnTo>
                  <a:pt x="1425" y="1414"/>
                </a:lnTo>
                <a:lnTo>
                  <a:pt x="1325" y="1532"/>
                </a:lnTo>
                <a:lnTo>
                  <a:pt x="1210" y="1640"/>
                </a:lnTo>
                <a:lnTo>
                  <a:pt x="1081" y="1736"/>
                </a:lnTo>
                <a:lnTo>
                  <a:pt x="945" y="1823"/>
                </a:lnTo>
                <a:lnTo>
                  <a:pt x="804" y="1898"/>
                </a:lnTo>
                <a:lnTo>
                  <a:pt x="664" y="1964"/>
                </a:lnTo>
                <a:lnTo>
                  <a:pt x="527" y="2021"/>
                </a:lnTo>
                <a:lnTo>
                  <a:pt x="335" y="2090"/>
                </a:lnTo>
                <a:lnTo>
                  <a:pt x="46" y="2174"/>
                </a:lnTo>
                <a:lnTo>
                  <a:pt x="0" y="2183"/>
                </a:lnTo>
                <a:lnTo>
                  <a:pt x="22" y="2165"/>
                </a:lnTo>
                <a:lnTo>
                  <a:pt x="230" y="1974"/>
                </a:lnTo>
                <a:lnTo>
                  <a:pt x="455" y="1741"/>
                </a:lnTo>
                <a:lnTo>
                  <a:pt x="614" y="1561"/>
                </a:lnTo>
                <a:lnTo>
                  <a:pt x="761" y="1369"/>
                </a:lnTo>
                <a:lnTo>
                  <a:pt x="857" y="1220"/>
                </a:lnTo>
                <a:lnTo>
                  <a:pt x="912" y="1121"/>
                </a:lnTo>
                <a:lnTo>
                  <a:pt x="935" y="1073"/>
                </a:lnTo>
                <a:lnTo>
                  <a:pt x="982" y="966"/>
                </a:lnTo>
                <a:lnTo>
                  <a:pt x="1057" y="761"/>
                </a:lnTo>
                <a:lnTo>
                  <a:pt x="1111" y="569"/>
                </a:lnTo>
                <a:lnTo>
                  <a:pt x="1149" y="398"/>
                </a:lnTo>
                <a:lnTo>
                  <a:pt x="1181" y="183"/>
                </a:lnTo>
                <a:lnTo>
                  <a:pt x="1192" y="16"/>
                </a:lnTo>
                <a:lnTo>
                  <a:pt x="119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36576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5" name="Freeform 2660">
            <a:extLst>
              <a:ext uri="{FF2B5EF4-FFF2-40B4-BE49-F238E27FC236}">
                <a16:creationId xmlns:a16="http://schemas.microsoft.com/office/drawing/2014/main" id="{03315408-F52F-475F-8BED-5C36C06349D5}"/>
              </a:ext>
            </a:extLst>
          </p:cNvPr>
          <p:cNvSpPr>
            <a:spLocks/>
          </p:cNvSpPr>
          <p:nvPr/>
        </p:nvSpPr>
        <p:spPr bwMode="auto">
          <a:xfrm>
            <a:off x="5596085" y="3687394"/>
            <a:ext cx="2002283" cy="870273"/>
          </a:xfrm>
          <a:custGeom>
            <a:avLst/>
            <a:gdLst>
              <a:gd name="T0" fmla="*/ 2449 w 2449"/>
              <a:gd name="T1" fmla="*/ 0 h 1061"/>
              <a:gd name="T2" fmla="*/ 2449 w 2449"/>
              <a:gd name="T3" fmla="*/ 19 h 1061"/>
              <a:gd name="T4" fmla="*/ 2431 w 2449"/>
              <a:gd name="T5" fmla="*/ 157 h 1061"/>
              <a:gd name="T6" fmla="*/ 2400 w 2449"/>
              <a:gd name="T7" fmla="*/ 286 h 1061"/>
              <a:gd name="T8" fmla="*/ 2360 w 2449"/>
              <a:gd name="T9" fmla="*/ 398 h 1061"/>
              <a:gd name="T10" fmla="*/ 2325 w 2449"/>
              <a:gd name="T11" fmla="*/ 477 h 1061"/>
              <a:gd name="T12" fmla="*/ 2281 w 2449"/>
              <a:gd name="T13" fmla="*/ 556 h 1061"/>
              <a:gd name="T14" fmla="*/ 2228 w 2449"/>
              <a:gd name="T15" fmla="*/ 636 h 1061"/>
              <a:gd name="T16" fmla="*/ 2165 w 2449"/>
              <a:gd name="T17" fmla="*/ 715 h 1061"/>
              <a:gd name="T18" fmla="*/ 2090 w 2449"/>
              <a:gd name="T19" fmla="*/ 792 h 1061"/>
              <a:gd name="T20" fmla="*/ 2005 w 2449"/>
              <a:gd name="T21" fmla="*/ 866 h 1061"/>
              <a:gd name="T22" fmla="*/ 1906 w 2449"/>
              <a:gd name="T23" fmla="*/ 933 h 1061"/>
              <a:gd name="T24" fmla="*/ 1852 w 2449"/>
              <a:gd name="T25" fmla="*/ 964 h 1061"/>
              <a:gd name="T26" fmla="*/ 1817 w 2449"/>
              <a:gd name="T27" fmla="*/ 982 h 1061"/>
              <a:gd name="T28" fmla="*/ 1747 w 2449"/>
              <a:gd name="T29" fmla="*/ 1011 h 1061"/>
              <a:gd name="T30" fmla="*/ 1674 w 2449"/>
              <a:gd name="T31" fmla="*/ 1034 h 1061"/>
              <a:gd name="T32" fmla="*/ 1600 w 2449"/>
              <a:gd name="T33" fmla="*/ 1050 h 1061"/>
              <a:gd name="T34" fmla="*/ 1486 w 2449"/>
              <a:gd name="T35" fmla="*/ 1061 h 1061"/>
              <a:gd name="T36" fmla="*/ 1332 w 2449"/>
              <a:gd name="T37" fmla="*/ 1058 h 1061"/>
              <a:gd name="T38" fmla="*/ 1176 w 2449"/>
              <a:gd name="T39" fmla="*/ 1034 h 1061"/>
              <a:gd name="T40" fmla="*/ 1021 w 2449"/>
              <a:gd name="T41" fmla="*/ 994 h 1061"/>
              <a:gd name="T42" fmla="*/ 869 w 2449"/>
              <a:gd name="T43" fmla="*/ 941 h 1061"/>
              <a:gd name="T44" fmla="*/ 723 w 2449"/>
              <a:gd name="T45" fmla="*/ 877 h 1061"/>
              <a:gd name="T46" fmla="*/ 583 w 2449"/>
              <a:gd name="T47" fmla="*/ 809 h 1061"/>
              <a:gd name="T48" fmla="*/ 453 w 2449"/>
              <a:gd name="T49" fmla="*/ 737 h 1061"/>
              <a:gd name="T50" fmla="*/ 280 w 2449"/>
              <a:gd name="T51" fmla="*/ 630 h 1061"/>
              <a:gd name="T52" fmla="*/ 35 w 2449"/>
              <a:gd name="T53" fmla="*/ 455 h 1061"/>
              <a:gd name="T54" fmla="*/ 0 w 2449"/>
              <a:gd name="T55" fmla="*/ 426 h 1061"/>
              <a:gd name="T56" fmla="*/ 27 w 2449"/>
              <a:gd name="T57" fmla="*/ 432 h 1061"/>
              <a:gd name="T58" fmla="*/ 305 w 2449"/>
              <a:gd name="T59" fmla="*/ 476 h 1061"/>
              <a:gd name="T60" fmla="*/ 628 w 2449"/>
              <a:gd name="T61" fmla="*/ 507 h 1061"/>
              <a:gd name="T62" fmla="*/ 867 w 2449"/>
              <a:gd name="T63" fmla="*/ 518 h 1061"/>
              <a:gd name="T64" fmla="*/ 1109 w 2449"/>
              <a:gd name="T65" fmla="*/ 515 h 1061"/>
              <a:gd name="T66" fmla="*/ 1285 w 2449"/>
              <a:gd name="T67" fmla="*/ 498 h 1061"/>
              <a:gd name="T68" fmla="*/ 1397 w 2449"/>
              <a:gd name="T69" fmla="*/ 478 h 1061"/>
              <a:gd name="T70" fmla="*/ 1449 w 2449"/>
              <a:gd name="T71" fmla="*/ 467 h 1061"/>
              <a:gd name="T72" fmla="*/ 1561 w 2449"/>
              <a:gd name="T73" fmla="*/ 437 h 1061"/>
              <a:gd name="T74" fmla="*/ 1769 w 2449"/>
              <a:gd name="T75" fmla="*/ 367 h 1061"/>
              <a:gd name="T76" fmla="*/ 1953 w 2449"/>
              <a:gd name="T77" fmla="*/ 292 h 1061"/>
              <a:gd name="T78" fmla="*/ 2111 w 2449"/>
              <a:gd name="T79" fmla="*/ 214 h 1061"/>
              <a:gd name="T80" fmla="*/ 2299 w 2449"/>
              <a:gd name="T81" fmla="*/ 105 h 1061"/>
              <a:gd name="T82" fmla="*/ 2436 w 2449"/>
              <a:gd name="T83" fmla="*/ 9 h 1061"/>
              <a:gd name="T84" fmla="*/ 2449 w 2449"/>
              <a:gd name="T85" fmla="*/ 0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49" h="1061">
                <a:moveTo>
                  <a:pt x="2449" y="0"/>
                </a:moveTo>
                <a:lnTo>
                  <a:pt x="2449" y="19"/>
                </a:lnTo>
                <a:lnTo>
                  <a:pt x="2431" y="157"/>
                </a:lnTo>
                <a:lnTo>
                  <a:pt x="2400" y="286"/>
                </a:lnTo>
                <a:lnTo>
                  <a:pt x="2360" y="398"/>
                </a:lnTo>
                <a:lnTo>
                  <a:pt x="2325" y="477"/>
                </a:lnTo>
                <a:lnTo>
                  <a:pt x="2281" y="556"/>
                </a:lnTo>
                <a:lnTo>
                  <a:pt x="2228" y="636"/>
                </a:lnTo>
                <a:lnTo>
                  <a:pt x="2165" y="715"/>
                </a:lnTo>
                <a:lnTo>
                  <a:pt x="2090" y="792"/>
                </a:lnTo>
                <a:lnTo>
                  <a:pt x="2005" y="866"/>
                </a:lnTo>
                <a:lnTo>
                  <a:pt x="1906" y="933"/>
                </a:lnTo>
                <a:lnTo>
                  <a:pt x="1852" y="964"/>
                </a:lnTo>
                <a:lnTo>
                  <a:pt x="1817" y="982"/>
                </a:lnTo>
                <a:lnTo>
                  <a:pt x="1747" y="1011"/>
                </a:lnTo>
                <a:lnTo>
                  <a:pt x="1674" y="1034"/>
                </a:lnTo>
                <a:lnTo>
                  <a:pt x="1600" y="1050"/>
                </a:lnTo>
                <a:lnTo>
                  <a:pt x="1486" y="1061"/>
                </a:lnTo>
                <a:lnTo>
                  <a:pt x="1332" y="1058"/>
                </a:lnTo>
                <a:lnTo>
                  <a:pt x="1176" y="1034"/>
                </a:lnTo>
                <a:lnTo>
                  <a:pt x="1021" y="994"/>
                </a:lnTo>
                <a:lnTo>
                  <a:pt x="869" y="941"/>
                </a:lnTo>
                <a:lnTo>
                  <a:pt x="723" y="877"/>
                </a:lnTo>
                <a:lnTo>
                  <a:pt x="583" y="809"/>
                </a:lnTo>
                <a:lnTo>
                  <a:pt x="453" y="737"/>
                </a:lnTo>
                <a:lnTo>
                  <a:pt x="280" y="630"/>
                </a:lnTo>
                <a:lnTo>
                  <a:pt x="35" y="455"/>
                </a:lnTo>
                <a:lnTo>
                  <a:pt x="0" y="426"/>
                </a:lnTo>
                <a:lnTo>
                  <a:pt x="27" y="432"/>
                </a:lnTo>
                <a:lnTo>
                  <a:pt x="305" y="476"/>
                </a:lnTo>
                <a:lnTo>
                  <a:pt x="628" y="507"/>
                </a:lnTo>
                <a:lnTo>
                  <a:pt x="867" y="518"/>
                </a:lnTo>
                <a:lnTo>
                  <a:pt x="1109" y="515"/>
                </a:lnTo>
                <a:lnTo>
                  <a:pt x="1285" y="498"/>
                </a:lnTo>
                <a:lnTo>
                  <a:pt x="1397" y="478"/>
                </a:lnTo>
                <a:lnTo>
                  <a:pt x="1449" y="467"/>
                </a:lnTo>
                <a:lnTo>
                  <a:pt x="1561" y="437"/>
                </a:lnTo>
                <a:lnTo>
                  <a:pt x="1769" y="367"/>
                </a:lnTo>
                <a:lnTo>
                  <a:pt x="1953" y="292"/>
                </a:lnTo>
                <a:lnTo>
                  <a:pt x="2111" y="214"/>
                </a:lnTo>
                <a:lnTo>
                  <a:pt x="2299" y="105"/>
                </a:lnTo>
                <a:lnTo>
                  <a:pt x="2436" y="9"/>
                </a:lnTo>
                <a:lnTo>
                  <a:pt x="2449" y="0"/>
                </a:lnTo>
                <a:close/>
              </a:path>
            </a:pathLst>
          </a:custGeom>
          <a:solidFill>
            <a:srgbClr val="EEBD82"/>
          </a:solidFill>
          <a:ln>
            <a:noFill/>
          </a:ln>
        </p:spPr>
        <p:txBody>
          <a:bodyPr vert="horz" wrap="square" lIns="91440" tIns="45720" rIns="548640" bIns="91440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6" name="Freeform 2661">
            <a:extLst>
              <a:ext uri="{FF2B5EF4-FFF2-40B4-BE49-F238E27FC236}">
                <a16:creationId xmlns:a16="http://schemas.microsoft.com/office/drawing/2014/main" id="{44515E5C-678F-4F83-8E15-70C41CF43E6F}"/>
              </a:ext>
            </a:extLst>
          </p:cNvPr>
          <p:cNvSpPr>
            <a:spLocks/>
          </p:cNvSpPr>
          <p:nvPr/>
        </p:nvSpPr>
        <p:spPr bwMode="auto">
          <a:xfrm>
            <a:off x="4974460" y="3284975"/>
            <a:ext cx="1521344" cy="1534430"/>
          </a:xfrm>
          <a:custGeom>
            <a:avLst/>
            <a:gdLst>
              <a:gd name="T0" fmla="*/ 1860 w 1860"/>
              <a:gd name="T1" fmla="*/ 1653 h 1876"/>
              <a:gd name="T2" fmla="*/ 1845 w 1860"/>
              <a:gd name="T3" fmla="*/ 1664 h 1876"/>
              <a:gd name="T4" fmla="*/ 1727 w 1860"/>
              <a:gd name="T5" fmla="*/ 1737 h 1876"/>
              <a:gd name="T6" fmla="*/ 1606 w 1860"/>
              <a:gd name="T7" fmla="*/ 1793 h 1876"/>
              <a:gd name="T8" fmla="*/ 1494 w 1860"/>
              <a:gd name="T9" fmla="*/ 1830 h 1876"/>
              <a:gd name="T10" fmla="*/ 1411 w 1860"/>
              <a:gd name="T11" fmla="*/ 1851 h 1876"/>
              <a:gd name="T12" fmla="*/ 1320 w 1860"/>
              <a:gd name="T13" fmla="*/ 1867 h 1876"/>
              <a:gd name="T14" fmla="*/ 1224 w 1860"/>
              <a:gd name="T15" fmla="*/ 1876 h 1876"/>
              <a:gd name="T16" fmla="*/ 1123 w 1860"/>
              <a:gd name="T17" fmla="*/ 1876 h 1876"/>
              <a:gd name="T18" fmla="*/ 1018 w 1860"/>
              <a:gd name="T19" fmla="*/ 1865 h 1876"/>
              <a:gd name="T20" fmla="*/ 906 w 1860"/>
              <a:gd name="T21" fmla="*/ 1843 h 1876"/>
              <a:gd name="T22" fmla="*/ 792 w 1860"/>
              <a:gd name="T23" fmla="*/ 1808 h 1876"/>
              <a:gd name="T24" fmla="*/ 734 w 1860"/>
              <a:gd name="T25" fmla="*/ 1785 h 1876"/>
              <a:gd name="T26" fmla="*/ 699 w 1860"/>
              <a:gd name="T27" fmla="*/ 1769 h 1876"/>
              <a:gd name="T28" fmla="*/ 632 w 1860"/>
              <a:gd name="T29" fmla="*/ 1733 h 1876"/>
              <a:gd name="T30" fmla="*/ 569 w 1860"/>
              <a:gd name="T31" fmla="*/ 1690 h 1876"/>
              <a:gd name="T32" fmla="*/ 511 w 1860"/>
              <a:gd name="T33" fmla="*/ 1641 h 1876"/>
              <a:gd name="T34" fmla="*/ 431 w 1860"/>
              <a:gd name="T35" fmla="*/ 1561 h 1876"/>
              <a:gd name="T36" fmla="*/ 337 w 1860"/>
              <a:gd name="T37" fmla="*/ 1438 h 1876"/>
              <a:gd name="T38" fmla="*/ 260 w 1860"/>
              <a:gd name="T39" fmla="*/ 1300 h 1876"/>
              <a:gd name="T40" fmla="*/ 193 w 1860"/>
              <a:gd name="T41" fmla="*/ 1154 h 1876"/>
              <a:gd name="T42" fmla="*/ 140 w 1860"/>
              <a:gd name="T43" fmla="*/ 1002 h 1876"/>
              <a:gd name="T44" fmla="*/ 99 w 1860"/>
              <a:gd name="T45" fmla="*/ 848 h 1876"/>
              <a:gd name="T46" fmla="*/ 65 w 1860"/>
              <a:gd name="T47" fmla="*/ 696 h 1876"/>
              <a:gd name="T48" fmla="*/ 42 w 1860"/>
              <a:gd name="T49" fmla="*/ 550 h 1876"/>
              <a:gd name="T50" fmla="*/ 17 w 1860"/>
              <a:gd name="T51" fmla="*/ 346 h 1876"/>
              <a:gd name="T52" fmla="*/ 0 w 1860"/>
              <a:gd name="T53" fmla="*/ 47 h 1876"/>
              <a:gd name="T54" fmla="*/ 2 w 1860"/>
              <a:gd name="T55" fmla="*/ 0 h 1876"/>
              <a:gd name="T56" fmla="*/ 15 w 1860"/>
              <a:gd name="T57" fmla="*/ 26 h 1876"/>
              <a:gd name="T58" fmla="*/ 153 w 1860"/>
              <a:gd name="T59" fmla="*/ 270 h 1876"/>
              <a:gd name="T60" fmla="*/ 330 w 1860"/>
              <a:gd name="T61" fmla="*/ 543 h 1876"/>
              <a:gd name="T62" fmla="*/ 470 w 1860"/>
              <a:gd name="T63" fmla="*/ 738 h 1876"/>
              <a:gd name="T64" fmla="*/ 624 w 1860"/>
              <a:gd name="T65" fmla="*/ 924 h 1876"/>
              <a:gd name="T66" fmla="*/ 747 w 1860"/>
              <a:gd name="T67" fmla="*/ 1051 h 1876"/>
              <a:gd name="T68" fmla="*/ 831 w 1860"/>
              <a:gd name="T69" fmla="*/ 1126 h 1876"/>
              <a:gd name="T70" fmla="*/ 873 w 1860"/>
              <a:gd name="T71" fmla="*/ 1160 h 1876"/>
              <a:gd name="T72" fmla="*/ 966 w 1860"/>
              <a:gd name="T73" fmla="*/ 1230 h 1876"/>
              <a:gd name="T74" fmla="*/ 1150 w 1860"/>
              <a:gd name="T75" fmla="*/ 1349 h 1876"/>
              <a:gd name="T76" fmla="*/ 1324 w 1860"/>
              <a:gd name="T77" fmla="*/ 1445 h 1876"/>
              <a:gd name="T78" fmla="*/ 1483 w 1860"/>
              <a:gd name="T79" fmla="*/ 1520 h 1876"/>
              <a:gd name="T80" fmla="*/ 1684 w 1860"/>
              <a:gd name="T81" fmla="*/ 1601 h 1876"/>
              <a:gd name="T82" fmla="*/ 1845 w 1860"/>
              <a:gd name="T83" fmla="*/ 1649 h 1876"/>
              <a:gd name="T84" fmla="*/ 1860 w 1860"/>
              <a:gd name="T85" fmla="*/ 1653 h 1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60" h="1876">
                <a:moveTo>
                  <a:pt x="1860" y="1653"/>
                </a:moveTo>
                <a:lnTo>
                  <a:pt x="1845" y="1664"/>
                </a:lnTo>
                <a:lnTo>
                  <a:pt x="1727" y="1737"/>
                </a:lnTo>
                <a:lnTo>
                  <a:pt x="1606" y="1793"/>
                </a:lnTo>
                <a:lnTo>
                  <a:pt x="1494" y="1830"/>
                </a:lnTo>
                <a:lnTo>
                  <a:pt x="1411" y="1851"/>
                </a:lnTo>
                <a:lnTo>
                  <a:pt x="1320" y="1867"/>
                </a:lnTo>
                <a:lnTo>
                  <a:pt x="1224" y="1876"/>
                </a:lnTo>
                <a:lnTo>
                  <a:pt x="1123" y="1876"/>
                </a:lnTo>
                <a:lnTo>
                  <a:pt x="1018" y="1865"/>
                </a:lnTo>
                <a:lnTo>
                  <a:pt x="906" y="1843"/>
                </a:lnTo>
                <a:lnTo>
                  <a:pt x="792" y="1808"/>
                </a:lnTo>
                <a:lnTo>
                  <a:pt x="734" y="1785"/>
                </a:lnTo>
                <a:lnTo>
                  <a:pt x="699" y="1769"/>
                </a:lnTo>
                <a:lnTo>
                  <a:pt x="632" y="1733"/>
                </a:lnTo>
                <a:lnTo>
                  <a:pt x="569" y="1690"/>
                </a:lnTo>
                <a:lnTo>
                  <a:pt x="511" y="1641"/>
                </a:lnTo>
                <a:lnTo>
                  <a:pt x="431" y="1561"/>
                </a:lnTo>
                <a:lnTo>
                  <a:pt x="337" y="1438"/>
                </a:lnTo>
                <a:lnTo>
                  <a:pt x="260" y="1300"/>
                </a:lnTo>
                <a:lnTo>
                  <a:pt x="193" y="1154"/>
                </a:lnTo>
                <a:lnTo>
                  <a:pt x="140" y="1002"/>
                </a:lnTo>
                <a:lnTo>
                  <a:pt x="99" y="848"/>
                </a:lnTo>
                <a:lnTo>
                  <a:pt x="65" y="696"/>
                </a:lnTo>
                <a:lnTo>
                  <a:pt x="42" y="550"/>
                </a:lnTo>
                <a:lnTo>
                  <a:pt x="17" y="346"/>
                </a:lnTo>
                <a:lnTo>
                  <a:pt x="0" y="47"/>
                </a:lnTo>
                <a:lnTo>
                  <a:pt x="2" y="0"/>
                </a:lnTo>
                <a:lnTo>
                  <a:pt x="15" y="26"/>
                </a:lnTo>
                <a:lnTo>
                  <a:pt x="153" y="270"/>
                </a:lnTo>
                <a:lnTo>
                  <a:pt x="330" y="543"/>
                </a:lnTo>
                <a:lnTo>
                  <a:pt x="470" y="738"/>
                </a:lnTo>
                <a:lnTo>
                  <a:pt x="624" y="924"/>
                </a:lnTo>
                <a:lnTo>
                  <a:pt x="747" y="1051"/>
                </a:lnTo>
                <a:lnTo>
                  <a:pt x="831" y="1126"/>
                </a:lnTo>
                <a:lnTo>
                  <a:pt x="873" y="1160"/>
                </a:lnTo>
                <a:lnTo>
                  <a:pt x="966" y="1230"/>
                </a:lnTo>
                <a:lnTo>
                  <a:pt x="1150" y="1349"/>
                </a:lnTo>
                <a:lnTo>
                  <a:pt x="1324" y="1445"/>
                </a:lnTo>
                <a:lnTo>
                  <a:pt x="1483" y="1520"/>
                </a:lnTo>
                <a:lnTo>
                  <a:pt x="1684" y="1601"/>
                </a:lnTo>
                <a:lnTo>
                  <a:pt x="1845" y="1649"/>
                </a:lnTo>
                <a:lnTo>
                  <a:pt x="1860" y="1653"/>
                </a:lnTo>
                <a:close/>
              </a:path>
            </a:pathLst>
          </a:custGeom>
          <a:solidFill>
            <a:srgbClr val="E28F26"/>
          </a:solidFill>
          <a:ln>
            <a:noFill/>
          </a:ln>
        </p:spPr>
        <p:txBody>
          <a:bodyPr vert="horz" wrap="square" lIns="91440" tIns="0" rIns="548640" bIns="45720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ECE78-0C7D-4C37-8D5B-2E493F09CCF1}"/>
              </a:ext>
            </a:extLst>
          </p:cNvPr>
          <p:cNvSpPr txBox="1"/>
          <p:nvPr/>
        </p:nvSpPr>
        <p:spPr>
          <a:xfrm>
            <a:off x="8125111" y="1288677"/>
            <a:ext cx="4412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A798A"/>
              </a:buClr>
              <a:tabLst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Cloud-First </a:t>
            </a: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Gcloud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9331A-68B3-4209-A9D6-B449FAC33170}"/>
              </a:ext>
            </a:extLst>
          </p:cNvPr>
          <p:cNvSpPr txBox="1"/>
          <p:nvPr/>
        </p:nvSpPr>
        <p:spPr>
          <a:xfrm>
            <a:off x="75473" y="3570128"/>
            <a:ext cx="3773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buClr>
                <a:srgbClr val="0A798A"/>
              </a:buClr>
              <a:tabLst>
                <a:tab pos="228600" algn="l"/>
              </a:tabLst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Προσέλκυση επενδύσεων – Καθιέρωση Κύπρου ως περιφερειακού κόμβου επιστημών και τεχνολογίας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5D123-BB7E-437C-9434-606996E1F948}"/>
              </a:ext>
            </a:extLst>
          </p:cNvPr>
          <p:cNvSpPr txBox="1"/>
          <p:nvPr/>
        </p:nvSpPr>
        <p:spPr>
          <a:xfrm>
            <a:off x="8463677" y="3028890"/>
            <a:ext cx="31949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A798A"/>
              </a:buClr>
              <a:tabLst>
                <a:tab pos="228600" algn="l"/>
              </a:tabLst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Ψηφιακή Ακαδημία (αναβάθμιση ψηφιακών δεξιοτήτων)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DFA848-B10E-403E-ADAA-56565764A6A1}"/>
              </a:ext>
            </a:extLst>
          </p:cNvPr>
          <p:cNvSpPr txBox="1"/>
          <p:nvPr/>
        </p:nvSpPr>
        <p:spPr>
          <a:xfrm>
            <a:off x="3206137" y="5328755"/>
            <a:ext cx="5669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A798A"/>
              </a:buClr>
              <a:tabLst>
                <a:tab pos="22860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Cyprus </a:t>
            </a: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(ανάπτυξη έξυπνων πόλεων)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A649B8-9087-43A5-BE51-D3B81D9ABE22}"/>
              </a:ext>
            </a:extLst>
          </p:cNvPr>
          <p:cNvSpPr txBox="1"/>
          <p:nvPr/>
        </p:nvSpPr>
        <p:spPr>
          <a:xfrm>
            <a:off x="-153762" y="2095054"/>
            <a:ext cx="3773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buClr>
                <a:srgbClr val="0A798A"/>
              </a:buClr>
              <a:tabLst>
                <a:tab pos="228600" algn="l"/>
              </a:tabLst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Ψηφιακός μετασχηματισμός επιχειρήσεων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14764-B477-4AA5-876C-A3322A2C82D8}"/>
              </a:ext>
            </a:extLst>
          </p:cNvPr>
          <p:cNvSpPr txBox="1"/>
          <p:nvPr/>
        </p:nvSpPr>
        <p:spPr>
          <a:xfrm>
            <a:off x="181174" y="1127569"/>
            <a:ext cx="377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buClr>
                <a:srgbClr val="0A798A"/>
              </a:buClr>
              <a:tabLst>
                <a:tab pos="228600" algn="l"/>
              </a:tabLst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Προώθηση τηλεργασίας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ABAFB9-ADC0-4A21-B1EE-289C79FDB866}"/>
              </a:ext>
            </a:extLst>
          </p:cNvPr>
          <p:cNvSpPr txBox="1"/>
          <p:nvPr/>
        </p:nvSpPr>
        <p:spPr>
          <a:xfrm>
            <a:off x="8125111" y="4602696"/>
            <a:ext cx="377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A798A"/>
              </a:buClr>
              <a:tabLst>
                <a:tab pos="228600" algn="l"/>
              </a:tabLst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Ψηφιακή Παιδεία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 κύριοι στόχοι </a:t>
            </a:r>
            <a:r>
              <a:rPr lang="el-GR" dirty="0" err="1"/>
              <a:t>Ευρυζωνικού</a:t>
            </a:r>
            <a:r>
              <a:rPr lang="el-GR" dirty="0"/>
              <a:t> Πλάνου</a:t>
            </a:r>
            <a:endParaRPr lang="en-US"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3CAE1C73-C1D4-419D-B55E-7D4667B726B0}"/>
              </a:ext>
            </a:extLst>
          </p:cNvPr>
          <p:cNvSpPr/>
          <p:nvPr/>
        </p:nvSpPr>
        <p:spPr>
          <a:xfrm>
            <a:off x="10147949" y="937349"/>
            <a:ext cx="2044051" cy="4983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72" y="0"/>
                </a:moveTo>
                <a:cubicBezTo>
                  <a:pt x="2050" y="0"/>
                  <a:pt x="0" y="4840"/>
                  <a:pt x="0" y="10800"/>
                </a:cubicBezTo>
                <a:cubicBezTo>
                  <a:pt x="0" y="16760"/>
                  <a:pt x="2050" y="21600"/>
                  <a:pt x="4572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4572" y="0"/>
                </a:lnTo>
                <a:close/>
              </a:path>
            </a:pathLst>
          </a:custGeom>
          <a:solidFill>
            <a:srgbClr val="0A7B8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C388BED3-A925-4578-95DB-B25D2FF4F7E0}"/>
              </a:ext>
            </a:extLst>
          </p:cNvPr>
          <p:cNvSpPr/>
          <p:nvPr/>
        </p:nvSpPr>
        <p:spPr>
          <a:xfrm>
            <a:off x="10396616" y="2379622"/>
            <a:ext cx="368030" cy="2108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84" y="0"/>
                  <a:pt x="21600" y="4840"/>
                  <a:pt x="21600" y="10800"/>
                </a:cubicBezTo>
                <a:cubicBezTo>
                  <a:pt x="21600" y="16760"/>
                  <a:pt x="16784" y="21600"/>
                  <a:pt x="10800" y="21600"/>
                </a:cubicBezTo>
                <a:cubicBezTo>
                  <a:pt x="4816" y="21600"/>
                  <a:pt x="0" y="16760"/>
                  <a:pt x="0" y="10800"/>
                </a:cubicBezTo>
                <a:cubicBezTo>
                  <a:pt x="146" y="4840"/>
                  <a:pt x="4962" y="0"/>
                  <a:pt x="10800" y="0"/>
                </a:cubicBezTo>
                <a:close/>
                <a:moveTo>
                  <a:pt x="10800" y="16200"/>
                </a:moveTo>
                <a:cubicBezTo>
                  <a:pt x="13719" y="16200"/>
                  <a:pt x="16200" y="13780"/>
                  <a:pt x="16200" y="10775"/>
                </a:cubicBezTo>
                <a:cubicBezTo>
                  <a:pt x="16200" y="7769"/>
                  <a:pt x="13719" y="5349"/>
                  <a:pt x="10800" y="5349"/>
                </a:cubicBezTo>
                <a:cubicBezTo>
                  <a:pt x="7881" y="5349"/>
                  <a:pt x="5400" y="7769"/>
                  <a:pt x="5400" y="10775"/>
                </a:cubicBezTo>
                <a:cubicBezTo>
                  <a:pt x="5400" y="13780"/>
                  <a:pt x="7881" y="16200"/>
                  <a:pt x="10800" y="16200"/>
                </a:cubicBezTo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2AF588A-365B-49D7-AEF5-EA4A64C571E5}"/>
              </a:ext>
            </a:extLst>
          </p:cNvPr>
          <p:cNvSpPr/>
          <p:nvPr/>
        </p:nvSpPr>
        <p:spPr>
          <a:xfrm>
            <a:off x="10322014" y="1882285"/>
            <a:ext cx="532151" cy="3063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55" y="0"/>
                  <a:pt x="21600" y="4839"/>
                  <a:pt x="21600" y="10800"/>
                </a:cubicBezTo>
                <a:cubicBezTo>
                  <a:pt x="21600" y="16761"/>
                  <a:pt x="16755" y="21600"/>
                  <a:pt x="10800" y="21600"/>
                </a:cubicBezTo>
                <a:cubicBezTo>
                  <a:pt x="4845" y="21600"/>
                  <a:pt x="0" y="16761"/>
                  <a:pt x="0" y="10800"/>
                </a:cubicBezTo>
                <a:cubicBezTo>
                  <a:pt x="0" y="4839"/>
                  <a:pt x="4845" y="0"/>
                  <a:pt x="10800" y="0"/>
                </a:cubicBezTo>
                <a:close/>
                <a:moveTo>
                  <a:pt x="10800" y="18234"/>
                </a:moveTo>
                <a:cubicBezTo>
                  <a:pt x="14938" y="18234"/>
                  <a:pt x="18269" y="14903"/>
                  <a:pt x="18269" y="10800"/>
                </a:cubicBezTo>
                <a:cubicBezTo>
                  <a:pt x="18269" y="6697"/>
                  <a:pt x="14938" y="3366"/>
                  <a:pt x="10800" y="3366"/>
                </a:cubicBezTo>
                <a:cubicBezTo>
                  <a:pt x="6662" y="3366"/>
                  <a:pt x="3331" y="6697"/>
                  <a:pt x="3331" y="10800"/>
                </a:cubicBezTo>
                <a:cubicBezTo>
                  <a:pt x="3432" y="14903"/>
                  <a:pt x="6763" y="18234"/>
                  <a:pt x="10800" y="18234"/>
                </a:cubicBezTo>
              </a:path>
            </a:pathLst>
          </a:custGeom>
          <a:solidFill>
            <a:srgbClr val="0A7B8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FA38D49A-E1C0-456C-8360-8D2F8984AC4D}"/>
              </a:ext>
            </a:extLst>
          </p:cNvPr>
          <p:cNvSpPr/>
          <p:nvPr/>
        </p:nvSpPr>
        <p:spPr>
          <a:xfrm>
            <a:off x="10496083" y="2901825"/>
            <a:ext cx="184016" cy="1059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962" y="0"/>
                  <a:pt x="0" y="4817"/>
                  <a:pt x="0" y="10800"/>
                </a:cubicBezTo>
                <a:cubicBezTo>
                  <a:pt x="0" y="16783"/>
                  <a:pt x="4962" y="21600"/>
                  <a:pt x="10800" y="21600"/>
                </a:cubicBezTo>
                <a:cubicBezTo>
                  <a:pt x="16638" y="21600"/>
                  <a:pt x="21600" y="16783"/>
                  <a:pt x="21600" y="10800"/>
                </a:cubicBezTo>
                <a:cubicBezTo>
                  <a:pt x="21600" y="4817"/>
                  <a:pt x="16930" y="0"/>
                  <a:pt x="10800" y="0"/>
                </a:cubicBezTo>
                <a:close/>
              </a:path>
            </a:pathLst>
          </a:custGeom>
          <a:solidFill>
            <a:srgbClr val="0A7B8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BCD7C9FB-DC4D-4E5B-90BF-BDEF5E1DFD51}"/>
              </a:ext>
            </a:extLst>
          </p:cNvPr>
          <p:cNvSpPr/>
          <p:nvPr/>
        </p:nvSpPr>
        <p:spPr>
          <a:xfrm>
            <a:off x="10147949" y="692080"/>
            <a:ext cx="865364" cy="4983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59" y="0"/>
                  <a:pt x="21600" y="4840"/>
                  <a:pt x="21600" y="10800"/>
                </a:cubicBezTo>
                <a:cubicBezTo>
                  <a:pt x="21600" y="16760"/>
                  <a:pt x="16759" y="21600"/>
                  <a:pt x="10800" y="21600"/>
                </a:cubicBezTo>
                <a:cubicBezTo>
                  <a:pt x="4841" y="21600"/>
                  <a:pt x="0" y="16760"/>
                  <a:pt x="0" y="10800"/>
                </a:cubicBezTo>
                <a:cubicBezTo>
                  <a:pt x="0" y="4829"/>
                  <a:pt x="4841" y="0"/>
                  <a:pt x="10800" y="0"/>
                </a:cubicBezTo>
                <a:close/>
                <a:moveTo>
                  <a:pt x="10800" y="19520"/>
                </a:moveTo>
                <a:cubicBezTo>
                  <a:pt x="15641" y="19520"/>
                  <a:pt x="19552" y="15618"/>
                  <a:pt x="19552" y="10800"/>
                </a:cubicBezTo>
                <a:cubicBezTo>
                  <a:pt x="19552" y="5982"/>
                  <a:pt x="15641" y="2069"/>
                  <a:pt x="10800" y="2069"/>
                </a:cubicBezTo>
                <a:cubicBezTo>
                  <a:pt x="5959" y="2069"/>
                  <a:pt x="2048" y="5971"/>
                  <a:pt x="2048" y="10800"/>
                </a:cubicBezTo>
                <a:cubicBezTo>
                  <a:pt x="2110" y="15618"/>
                  <a:pt x="6021" y="19520"/>
                  <a:pt x="10800" y="19520"/>
                </a:cubicBezTo>
              </a:path>
            </a:pathLst>
          </a:custGeom>
          <a:solidFill>
            <a:srgbClr val="0A7B8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3E5B652C-333A-41C1-BC19-5A10FFC49EDC}"/>
              </a:ext>
            </a:extLst>
          </p:cNvPr>
          <p:cNvSpPr/>
          <p:nvPr/>
        </p:nvSpPr>
        <p:spPr>
          <a:xfrm>
            <a:off x="10247416" y="1409818"/>
            <a:ext cx="701241" cy="4025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4" y="0"/>
                  <a:pt x="21600" y="4830"/>
                  <a:pt x="21600" y="10807"/>
                </a:cubicBezTo>
                <a:cubicBezTo>
                  <a:pt x="21600" y="16784"/>
                  <a:pt x="16774" y="21600"/>
                  <a:pt x="10800" y="21600"/>
                </a:cubicBezTo>
                <a:cubicBezTo>
                  <a:pt x="4826" y="21600"/>
                  <a:pt x="0" y="16770"/>
                  <a:pt x="0" y="10807"/>
                </a:cubicBezTo>
                <a:cubicBezTo>
                  <a:pt x="0" y="4843"/>
                  <a:pt x="4902" y="0"/>
                  <a:pt x="10800" y="0"/>
                </a:cubicBezTo>
                <a:close/>
                <a:moveTo>
                  <a:pt x="10800" y="19025"/>
                </a:moveTo>
                <a:cubicBezTo>
                  <a:pt x="15319" y="19025"/>
                  <a:pt x="18996" y="15343"/>
                  <a:pt x="18996" y="10807"/>
                </a:cubicBezTo>
                <a:cubicBezTo>
                  <a:pt x="18996" y="6271"/>
                  <a:pt x="15319" y="2588"/>
                  <a:pt x="10800" y="2588"/>
                </a:cubicBezTo>
                <a:cubicBezTo>
                  <a:pt x="6281" y="2588"/>
                  <a:pt x="2604" y="6271"/>
                  <a:pt x="2604" y="10807"/>
                </a:cubicBezTo>
                <a:cubicBezTo>
                  <a:pt x="2604" y="15343"/>
                  <a:pt x="6281" y="19025"/>
                  <a:pt x="10800" y="19025"/>
                </a:cubicBezTo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094069C-0CEB-4A2B-A708-47E798390D63}"/>
              </a:ext>
            </a:extLst>
          </p:cNvPr>
          <p:cNvSpPr/>
          <p:nvPr/>
        </p:nvSpPr>
        <p:spPr>
          <a:xfrm>
            <a:off x="10485788" y="3355983"/>
            <a:ext cx="500602" cy="1225316"/>
          </a:xfrm>
          <a:custGeom>
            <a:avLst/>
            <a:gdLst>
              <a:gd name="connsiteX0" fmla="*/ 122072 w 500602"/>
              <a:gd name="connsiteY0" fmla="*/ 0 h 1225316"/>
              <a:gd name="connsiteX1" fmla="*/ 425057 w 500602"/>
              <a:gd name="connsiteY1" fmla="*/ 744929 h 1225316"/>
              <a:gd name="connsiteX2" fmla="*/ 500602 w 500602"/>
              <a:gd name="connsiteY2" fmla="*/ 930667 h 1225316"/>
              <a:gd name="connsiteX3" fmla="*/ 493491 w 500602"/>
              <a:gd name="connsiteY3" fmla="*/ 1042424 h 1225316"/>
              <a:gd name="connsiteX4" fmla="*/ 478178 w 500602"/>
              <a:gd name="connsiteY4" fmla="*/ 1225316 h 1225316"/>
              <a:gd name="connsiteX5" fmla="*/ 402473 w 500602"/>
              <a:gd name="connsiteY5" fmla="*/ 1039185 h 1225316"/>
              <a:gd name="connsiteX6" fmla="*/ 0 w 500602"/>
              <a:gd name="connsiteY6" fmla="*/ 49650 h 12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02" h="1225316">
                <a:moveTo>
                  <a:pt x="122072" y="0"/>
                </a:moveTo>
                <a:lnTo>
                  <a:pt x="425057" y="744929"/>
                </a:lnTo>
                <a:lnTo>
                  <a:pt x="500602" y="930667"/>
                </a:lnTo>
                <a:lnTo>
                  <a:pt x="493491" y="1042424"/>
                </a:lnTo>
                <a:lnTo>
                  <a:pt x="478178" y="1225316"/>
                </a:lnTo>
                <a:lnTo>
                  <a:pt x="402473" y="1039185"/>
                </a:lnTo>
                <a:lnTo>
                  <a:pt x="0" y="4965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B23DFA6-A29D-4A1F-AA4A-2FDCB66034A9}"/>
              </a:ext>
            </a:extLst>
          </p:cNvPr>
          <p:cNvSpPr/>
          <p:nvPr/>
        </p:nvSpPr>
        <p:spPr>
          <a:xfrm>
            <a:off x="675842" y="3026157"/>
            <a:ext cx="9931796" cy="798230"/>
          </a:xfrm>
          <a:custGeom>
            <a:avLst/>
            <a:gdLst>
              <a:gd name="connsiteX0" fmla="*/ 0 w 9931796"/>
              <a:gd name="connsiteY0" fmla="*/ 0 h 798230"/>
              <a:gd name="connsiteX1" fmla="*/ 213965 w 9931796"/>
              <a:gd name="connsiteY1" fmla="*/ 0 h 798230"/>
              <a:gd name="connsiteX2" fmla="*/ 547060 w 9931796"/>
              <a:gd name="connsiteY2" fmla="*/ 333224 h 798230"/>
              <a:gd name="connsiteX3" fmla="*/ 629282 w 9931796"/>
              <a:gd name="connsiteY3" fmla="*/ 333224 h 798230"/>
              <a:gd name="connsiteX4" fmla="*/ 343372 w 9931796"/>
              <a:gd name="connsiteY4" fmla="*/ 47229 h 798230"/>
              <a:gd name="connsiteX5" fmla="*/ 532110 w 9931796"/>
              <a:gd name="connsiteY5" fmla="*/ 47229 h 798230"/>
              <a:gd name="connsiteX6" fmla="*/ 818021 w 9931796"/>
              <a:gd name="connsiteY6" fmla="*/ 333224 h 798230"/>
              <a:gd name="connsiteX7" fmla="*/ 885293 w 9931796"/>
              <a:gd name="connsiteY7" fmla="*/ 333224 h 798230"/>
              <a:gd name="connsiteX8" fmla="*/ 654043 w 9931796"/>
              <a:gd name="connsiteY8" fmla="*/ 101959 h 798230"/>
              <a:gd name="connsiteX9" fmla="*/ 813349 w 9931796"/>
              <a:gd name="connsiteY9" fmla="*/ 101959 h 798230"/>
              <a:gd name="connsiteX10" fmla="*/ 1044599 w 9931796"/>
              <a:gd name="connsiteY10" fmla="*/ 333224 h 798230"/>
              <a:gd name="connsiteX11" fmla="*/ 9568640 w 9931796"/>
              <a:gd name="connsiteY11" fmla="*/ 333224 h 798230"/>
              <a:gd name="connsiteX12" fmla="*/ 9394852 w 9931796"/>
              <a:gd name="connsiteY12" fmla="*/ 101959 h 798230"/>
              <a:gd name="connsiteX13" fmla="*/ 9931796 w 9931796"/>
              <a:gd name="connsiteY13" fmla="*/ 330208 h 798230"/>
              <a:gd name="connsiteX14" fmla="*/ 9931796 w 9931796"/>
              <a:gd name="connsiteY14" fmla="*/ 466084 h 798230"/>
              <a:gd name="connsiteX15" fmla="*/ 9394852 w 9931796"/>
              <a:gd name="connsiteY15" fmla="*/ 696271 h 798230"/>
              <a:gd name="connsiteX16" fmla="*/ 9568640 w 9931796"/>
              <a:gd name="connsiteY16" fmla="*/ 465006 h 798230"/>
              <a:gd name="connsiteX17" fmla="*/ 1046935 w 9931796"/>
              <a:gd name="connsiteY17" fmla="*/ 465006 h 798230"/>
              <a:gd name="connsiteX18" fmla="*/ 815684 w 9931796"/>
              <a:gd name="connsiteY18" fmla="*/ 696271 h 798230"/>
              <a:gd name="connsiteX19" fmla="*/ 656378 w 9931796"/>
              <a:gd name="connsiteY19" fmla="*/ 696271 h 798230"/>
              <a:gd name="connsiteX20" fmla="*/ 887629 w 9931796"/>
              <a:gd name="connsiteY20" fmla="*/ 465006 h 798230"/>
              <a:gd name="connsiteX21" fmla="*/ 818021 w 9931796"/>
              <a:gd name="connsiteY21" fmla="*/ 465006 h 798230"/>
              <a:gd name="connsiteX22" fmla="*/ 532110 w 9931796"/>
              <a:gd name="connsiteY22" fmla="*/ 751002 h 798230"/>
              <a:gd name="connsiteX23" fmla="*/ 343372 w 9931796"/>
              <a:gd name="connsiteY23" fmla="*/ 751002 h 798230"/>
              <a:gd name="connsiteX24" fmla="*/ 629282 w 9931796"/>
              <a:gd name="connsiteY24" fmla="*/ 465006 h 798230"/>
              <a:gd name="connsiteX25" fmla="*/ 547060 w 9931796"/>
              <a:gd name="connsiteY25" fmla="*/ 465006 h 798230"/>
              <a:gd name="connsiteX26" fmla="*/ 213965 w 9931796"/>
              <a:gd name="connsiteY26" fmla="*/ 798230 h 798230"/>
              <a:gd name="connsiteX27" fmla="*/ 0 w 9931796"/>
              <a:gd name="connsiteY27" fmla="*/ 798230 h 798230"/>
              <a:gd name="connsiteX28" fmla="*/ 330759 w 9931796"/>
              <a:gd name="connsiteY28" fmla="*/ 467482 h 798230"/>
              <a:gd name="connsiteX29" fmla="*/ 241062 w 9931796"/>
              <a:gd name="connsiteY29" fmla="*/ 467482 h 798230"/>
              <a:gd name="connsiteX30" fmla="*/ 178928 w 9931796"/>
              <a:gd name="connsiteY30" fmla="*/ 422729 h 798230"/>
              <a:gd name="connsiteX31" fmla="*/ 263486 w 9931796"/>
              <a:gd name="connsiteY31" fmla="*/ 422729 h 798230"/>
              <a:gd name="connsiteX32" fmla="*/ 263486 w 9931796"/>
              <a:gd name="connsiteY32" fmla="*/ 377977 h 798230"/>
              <a:gd name="connsiteX33" fmla="*/ 178928 w 9931796"/>
              <a:gd name="connsiteY33" fmla="*/ 377977 h 798230"/>
              <a:gd name="connsiteX34" fmla="*/ 241062 w 9931796"/>
              <a:gd name="connsiteY34" fmla="*/ 333224 h 798230"/>
              <a:gd name="connsiteX35" fmla="*/ 333095 w 9931796"/>
              <a:gd name="connsiteY35" fmla="*/ 333224 h 7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31796" h="798230">
                <a:moveTo>
                  <a:pt x="0" y="0"/>
                </a:moveTo>
                <a:lnTo>
                  <a:pt x="213965" y="0"/>
                </a:lnTo>
                <a:lnTo>
                  <a:pt x="547060" y="333224"/>
                </a:lnTo>
                <a:lnTo>
                  <a:pt x="629282" y="333224"/>
                </a:lnTo>
                <a:lnTo>
                  <a:pt x="343372" y="47229"/>
                </a:lnTo>
                <a:lnTo>
                  <a:pt x="532110" y="47229"/>
                </a:lnTo>
                <a:lnTo>
                  <a:pt x="818021" y="333224"/>
                </a:lnTo>
                <a:lnTo>
                  <a:pt x="885293" y="333224"/>
                </a:lnTo>
                <a:lnTo>
                  <a:pt x="654043" y="101959"/>
                </a:lnTo>
                <a:lnTo>
                  <a:pt x="813349" y="101959"/>
                </a:lnTo>
                <a:lnTo>
                  <a:pt x="1044599" y="333224"/>
                </a:lnTo>
                <a:lnTo>
                  <a:pt x="9568640" y="333224"/>
                </a:lnTo>
                <a:lnTo>
                  <a:pt x="9394852" y="101959"/>
                </a:lnTo>
                <a:lnTo>
                  <a:pt x="9931796" y="330208"/>
                </a:lnTo>
                <a:lnTo>
                  <a:pt x="9931796" y="466084"/>
                </a:lnTo>
                <a:lnTo>
                  <a:pt x="9394852" y="696271"/>
                </a:lnTo>
                <a:lnTo>
                  <a:pt x="9568640" y="465006"/>
                </a:lnTo>
                <a:lnTo>
                  <a:pt x="1046935" y="465006"/>
                </a:lnTo>
                <a:lnTo>
                  <a:pt x="815684" y="696271"/>
                </a:lnTo>
                <a:lnTo>
                  <a:pt x="656378" y="696271"/>
                </a:lnTo>
                <a:lnTo>
                  <a:pt x="887629" y="465006"/>
                </a:lnTo>
                <a:lnTo>
                  <a:pt x="818021" y="465006"/>
                </a:lnTo>
                <a:lnTo>
                  <a:pt x="532110" y="751002"/>
                </a:lnTo>
                <a:lnTo>
                  <a:pt x="343372" y="751002"/>
                </a:lnTo>
                <a:lnTo>
                  <a:pt x="629282" y="465006"/>
                </a:lnTo>
                <a:lnTo>
                  <a:pt x="547060" y="465006"/>
                </a:lnTo>
                <a:lnTo>
                  <a:pt x="213965" y="798230"/>
                </a:lnTo>
                <a:lnTo>
                  <a:pt x="0" y="798230"/>
                </a:lnTo>
                <a:lnTo>
                  <a:pt x="330759" y="467482"/>
                </a:lnTo>
                <a:lnTo>
                  <a:pt x="241062" y="467482"/>
                </a:lnTo>
                <a:cubicBezTo>
                  <a:pt x="211162" y="467482"/>
                  <a:pt x="189205" y="447600"/>
                  <a:pt x="178928" y="422729"/>
                </a:cubicBezTo>
                <a:lnTo>
                  <a:pt x="263486" y="422729"/>
                </a:lnTo>
                <a:lnTo>
                  <a:pt x="263486" y="377977"/>
                </a:lnTo>
                <a:lnTo>
                  <a:pt x="178928" y="377977"/>
                </a:lnTo>
                <a:cubicBezTo>
                  <a:pt x="189205" y="350630"/>
                  <a:pt x="211162" y="333224"/>
                  <a:pt x="241062" y="333224"/>
                </a:cubicBezTo>
                <a:lnTo>
                  <a:pt x="333095" y="33322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1233DA5E-9599-493F-B4CB-8E191A3F8394}"/>
              </a:ext>
            </a:extLst>
          </p:cNvPr>
          <p:cNvSpPr/>
          <p:nvPr/>
        </p:nvSpPr>
        <p:spPr>
          <a:xfrm flipV="1">
            <a:off x="3115092" y="1563301"/>
            <a:ext cx="1588989" cy="1763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42" extrusionOk="0">
                <a:moveTo>
                  <a:pt x="10310" y="19245"/>
                </a:moveTo>
                <a:lnTo>
                  <a:pt x="1555" y="0"/>
                </a:lnTo>
                <a:lnTo>
                  <a:pt x="20045" y="0"/>
                </a:lnTo>
                <a:lnTo>
                  <a:pt x="11290" y="19245"/>
                </a:lnTo>
                <a:cubicBezTo>
                  <a:pt x="11189" y="19450"/>
                  <a:pt x="11020" y="19553"/>
                  <a:pt x="10783" y="19553"/>
                </a:cubicBezTo>
                <a:cubicBezTo>
                  <a:pt x="10546" y="19553"/>
                  <a:pt x="10377" y="19450"/>
                  <a:pt x="10310" y="19245"/>
                </a:cubicBezTo>
                <a:close/>
                <a:moveTo>
                  <a:pt x="11493" y="19382"/>
                </a:moveTo>
                <a:cubicBezTo>
                  <a:pt x="11358" y="19655"/>
                  <a:pt x="11087" y="19860"/>
                  <a:pt x="10783" y="19860"/>
                </a:cubicBezTo>
                <a:cubicBezTo>
                  <a:pt x="10479" y="19860"/>
                  <a:pt x="10208" y="19689"/>
                  <a:pt x="10073" y="19382"/>
                </a:cubicBezTo>
                <a:lnTo>
                  <a:pt x="1285" y="0"/>
                </a:lnTo>
                <a:lnTo>
                  <a:pt x="0" y="0"/>
                </a:lnTo>
                <a:lnTo>
                  <a:pt x="9161" y="20167"/>
                </a:lnTo>
                <a:cubicBezTo>
                  <a:pt x="9803" y="21600"/>
                  <a:pt x="11797" y="21600"/>
                  <a:pt x="12439" y="20167"/>
                </a:cubicBezTo>
                <a:lnTo>
                  <a:pt x="21600" y="0"/>
                </a:lnTo>
                <a:lnTo>
                  <a:pt x="20315" y="0"/>
                </a:lnTo>
                <a:lnTo>
                  <a:pt x="11493" y="19382"/>
                </a:lnTo>
                <a:close/>
              </a:path>
            </a:pathLst>
          </a:custGeom>
          <a:solidFill>
            <a:srgbClr val="0A7B8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79C8B4A6-5553-463F-9AA0-F31C9A55ACAB}"/>
              </a:ext>
            </a:extLst>
          </p:cNvPr>
          <p:cNvSpPr/>
          <p:nvPr/>
        </p:nvSpPr>
        <p:spPr>
          <a:xfrm>
            <a:off x="3045467" y="3274869"/>
            <a:ext cx="1728241" cy="2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7" y="21600"/>
                </a:moveTo>
                <a:lnTo>
                  <a:pt x="963" y="21600"/>
                </a:lnTo>
                <a:cubicBezTo>
                  <a:pt x="435" y="21600"/>
                  <a:pt x="0" y="18924"/>
                  <a:pt x="0" y="15674"/>
                </a:cubicBezTo>
                <a:lnTo>
                  <a:pt x="0" y="5926"/>
                </a:lnTo>
                <a:cubicBezTo>
                  <a:pt x="0" y="2676"/>
                  <a:pt x="435" y="0"/>
                  <a:pt x="963" y="0"/>
                </a:cubicBezTo>
                <a:lnTo>
                  <a:pt x="20637" y="0"/>
                </a:lnTo>
                <a:cubicBezTo>
                  <a:pt x="21165" y="0"/>
                  <a:pt x="21600" y="2676"/>
                  <a:pt x="21600" y="5926"/>
                </a:cubicBezTo>
                <a:lnTo>
                  <a:pt x="21600" y="15674"/>
                </a:lnTo>
                <a:cubicBezTo>
                  <a:pt x="21600" y="18924"/>
                  <a:pt x="21165" y="21600"/>
                  <a:pt x="2063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26E3C1-51C1-4120-A326-D30935EBE4AE}"/>
              </a:ext>
            </a:extLst>
          </p:cNvPr>
          <p:cNvSpPr txBox="1"/>
          <p:nvPr/>
        </p:nvSpPr>
        <p:spPr>
          <a:xfrm>
            <a:off x="3543600" y="2399661"/>
            <a:ext cx="73197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E1A99BAC-2AD4-452A-9D18-BA10FC4EFC6D}"/>
              </a:ext>
            </a:extLst>
          </p:cNvPr>
          <p:cNvSpPr/>
          <p:nvPr/>
        </p:nvSpPr>
        <p:spPr>
          <a:xfrm>
            <a:off x="6838367" y="3513590"/>
            <a:ext cx="1588989" cy="1547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42" extrusionOk="0">
                <a:moveTo>
                  <a:pt x="10276" y="19245"/>
                </a:moveTo>
                <a:lnTo>
                  <a:pt x="1521" y="0"/>
                </a:lnTo>
                <a:lnTo>
                  <a:pt x="20011" y="0"/>
                </a:lnTo>
                <a:lnTo>
                  <a:pt x="11256" y="19245"/>
                </a:lnTo>
                <a:cubicBezTo>
                  <a:pt x="11155" y="19450"/>
                  <a:pt x="10986" y="19553"/>
                  <a:pt x="10749" y="19553"/>
                </a:cubicBezTo>
                <a:cubicBezTo>
                  <a:pt x="10513" y="19553"/>
                  <a:pt x="10377" y="19450"/>
                  <a:pt x="10276" y="19245"/>
                </a:cubicBezTo>
                <a:close/>
                <a:moveTo>
                  <a:pt x="11493" y="19382"/>
                </a:moveTo>
                <a:cubicBezTo>
                  <a:pt x="11358" y="19655"/>
                  <a:pt x="11087" y="19860"/>
                  <a:pt x="10783" y="19860"/>
                </a:cubicBezTo>
                <a:cubicBezTo>
                  <a:pt x="10479" y="19860"/>
                  <a:pt x="10208" y="19689"/>
                  <a:pt x="10073" y="19382"/>
                </a:cubicBezTo>
                <a:lnTo>
                  <a:pt x="1285" y="0"/>
                </a:lnTo>
                <a:lnTo>
                  <a:pt x="0" y="0"/>
                </a:lnTo>
                <a:lnTo>
                  <a:pt x="9161" y="20167"/>
                </a:lnTo>
                <a:cubicBezTo>
                  <a:pt x="9803" y="21600"/>
                  <a:pt x="11797" y="21600"/>
                  <a:pt x="12439" y="20167"/>
                </a:cubicBezTo>
                <a:lnTo>
                  <a:pt x="21600" y="0"/>
                </a:lnTo>
                <a:lnTo>
                  <a:pt x="20315" y="0"/>
                </a:lnTo>
                <a:lnTo>
                  <a:pt x="11493" y="1938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18663E24-EB60-4192-887E-5CBD5948447F}"/>
              </a:ext>
            </a:extLst>
          </p:cNvPr>
          <p:cNvSpPr/>
          <p:nvPr/>
        </p:nvSpPr>
        <p:spPr>
          <a:xfrm>
            <a:off x="6768677" y="3274869"/>
            <a:ext cx="1728369" cy="2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20607" y="21600"/>
                </a:moveTo>
                <a:lnTo>
                  <a:pt x="962" y="21600"/>
                </a:lnTo>
                <a:cubicBezTo>
                  <a:pt x="434" y="21600"/>
                  <a:pt x="0" y="18924"/>
                  <a:pt x="0" y="15674"/>
                </a:cubicBezTo>
                <a:lnTo>
                  <a:pt x="0" y="5926"/>
                </a:lnTo>
                <a:cubicBezTo>
                  <a:pt x="0" y="2676"/>
                  <a:pt x="434" y="0"/>
                  <a:pt x="962" y="0"/>
                </a:cubicBezTo>
                <a:lnTo>
                  <a:pt x="20607" y="0"/>
                </a:lnTo>
                <a:cubicBezTo>
                  <a:pt x="21134" y="0"/>
                  <a:pt x="21569" y="2676"/>
                  <a:pt x="21569" y="5926"/>
                </a:cubicBezTo>
                <a:lnTo>
                  <a:pt x="21569" y="15674"/>
                </a:lnTo>
                <a:cubicBezTo>
                  <a:pt x="21600" y="18924"/>
                  <a:pt x="21166" y="21600"/>
                  <a:pt x="2060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B7822-EF37-4931-A8D6-0B0FEE717091}"/>
              </a:ext>
            </a:extLst>
          </p:cNvPr>
          <p:cNvSpPr txBox="1"/>
          <p:nvPr/>
        </p:nvSpPr>
        <p:spPr>
          <a:xfrm>
            <a:off x="7266875" y="3554617"/>
            <a:ext cx="73197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31C0C4-5161-40AB-98B4-65C409A5BFCC}"/>
              </a:ext>
            </a:extLst>
          </p:cNvPr>
          <p:cNvSpPr txBox="1"/>
          <p:nvPr/>
        </p:nvSpPr>
        <p:spPr>
          <a:xfrm>
            <a:off x="1449478" y="4073467"/>
            <a:ext cx="5403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Να διασφαλιστεί η συνολική διαθεσιμότητα και ευρύτερη υιοθέτηση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ευρυζωνικών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υπηρεσιών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υπερυψηλών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ταχυτήτων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F02F7-A666-443F-87EB-7194C038D2A8}"/>
              </a:ext>
            </a:extLst>
          </p:cNvPr>
          <p:cNvSpPr txBox="1"/>
          <p:nvPr/>
        </p:nvSpPr>
        <p:spPr>
          <a:xfrm>
            <a:off x="4704079" y="1473334"/>
            <a:ext cx="51194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Να προωθηθούν περαιτέρω οι ιδιωτικές επενδύσεις, να αρθούν οι διοικητικοί φραγμοί και να ενθαρρυνθεί η συνεργασία των ενδιαφερόμενων μερών </a:t>
            </a:r>
          </a:p>
        </p:txBody>
      </p:sp>
    </p:spTree>
    <p:extLst>
      <p:ext uri="{BB962C8B-B14F-4D97-AF65-F5344CB8AC3E}">
        <p14:creationId xmlns:p14="http://schemas.microsoft.com/office/powerpoint/2010/main" val="364986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076D-A221-44D8-845B-FD1177C5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Στόχος Α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FD5B7A3-8C72-4400-81EB-E23D8504D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57217"/>
              </p:ext>
            </p:extLst>
          </p:nvPr>
        </p:nvGraphicFramePr>
        <p:xfrm>
          <a:off x="368968" y="916837"/>
          <a:ext cx="11454063" cy="50243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82716">
                  <a:extLst>
                    <a:ext uri="{9D8B030D-6E8A-4147-A177-3AD203B41FA5}">
                      <a16:colId xmlns:a16="http://schemas.microsoft.com/office/drawing/2014/main" val="2134501006"/>
                    </a:ext>
                  </a:extLst>
                </a:gridCol>
                <a:gridCol w="7371347">
                  <a:extLst>
                    <a:ext uri="{9D8B030D-6E8A-4147-A177-3AD203B41FA5}">
                      <a16:colId xmlns:a16="http://schemas.microsoft.com/office/drawing/2014/main" val="3039419798"/>
                    </a:ext>
                  </a:extLst>
                </a:gridCol>
              </a:tblGrid>
              <a:tr h="374376">
                <a:tc>
                  <a:txBody>
                    <a:bodyPr/>
                    <a:lstStyle/>
                    <a:p>
                      <a:r>
                        <a:rPr lang="el-GR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ΥΠΟ-ΣΤΟΧΟΣ</a:t>
                      </a:r>
                    </a:p>
                  </a:txBody>
                  <a:tcPr>
                    <a:solidFill>
                      <a:srgbClr val="0A7B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ΔΡΑΣΗ</a:t>
                      </a:r>
                    </a:p>
                  </a:txBody>
                  <a:tcPr>
                    <a:solidFill>
                      <a:srgbClr val="0A7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27835"/>
                  </a:ext>
                </a:extLst>
              </a:tr>
              <a:tr h="120610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Θέσπιση εξαιρέσεων και διαδικασιών ταχείας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αδειοδότησης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Προώθηση εφαρμογής υφιστάμενων ελαφρύτερων διαδικασιών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Νέο διάταγμα αναφορικά στη χορήγηση αδειών </a:t>
                      </a:r>
                    </a:p>
                    <a:p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δόμησης για σταθμούς ραδιοεπικοινωνιών, απλούστευση διαδικασιών, επανεξέταση κριτηρίων, εξαιρέσεων, νομοθεσιών, πλαισίων, πρακτικών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72230"/>
                  </a:ext>
                </a:extLst>
              </a:tr>
              <a:tr h="92561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Παροχή πρότυπων κανονισμών για την εγκατάσταση δικτύων ηλεκτρονικών επικοινωνιών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Αναθεώρηση υφιστάμενου πλαισίου - διαδικασίες ταχείας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αδειοδότησης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ή άλλοι ελαφρύτεροι μηχανισμοί σε σχέση με αποτέλεσμα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11819"/>
                  </a:ext>
                </a:extLst>
              </a:tr>
              <a:tr h="64512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Συντονισμός και συνεργασία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Παροχή ενημερωτικού υλικού και συναντήσεων εργασίας για τους δήμους και άλλες αρμόδιες αρχές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63542"/>
                  </a:ext>
                </a:extLst>
              </a:tr>
              <a:tr h="92561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Ενίσχυση της ψηφιακής διοικητικής πύλης/του συντονισμού του ενιαίου σημείου πληροφόρησης (SIP)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Ψηφιοποίηση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διαδικασίας χορήγησης αδειών και για δίκτυα κινητών επικοινωνιών (σύστημα ΓΕΡΗΕΤ) και προώθηση ευρύτερης χρήσης του συστήματος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223351"/>
                  </a:ext>
                </a:extLst>
              </a:tr>
              <a:tr h="925617"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Διασφάλιση διαθεσιμότητας πληροφοριών και διαφάνεια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Μέσω του ενιαίου σημείου πληροφόρησης (SIP). Αναβάθμιση μητρώου υποδομών &amp; υλοποίηση χάρτη </a:t>
                      </a:r>
                      <a:r>
                        <a:rPr lang="el-G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ευρυζωνικής</a:t>
                      </a:r>
                      <a:r>
                        <a:rPr lang="el-G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κάλυψης (είδος υπηρεσιών, ταχύτητες &amp; τρόπος πρόσβασης ανά περιοχή)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227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353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076D-A221-44D8-845B-FD1177C5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Στόχος Α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0CFFB2C-E01B-4940-B766-58C633F5E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086694"/>
              </p:ext>
            </p:extLst>
          </p:nvPr>
        </p:nvGraphicFramePr>
        <p:xfrm>
          <a:off x="368968" y="922004"/>
          <a:ext cx="11454063" cy="583102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82716">
                  <a:extLst>
                    <a:ext uri="{9D8B030D-6E8A-4147-A177-3AD203B41FA5}">
                      <a16:colId xmlns:a16="http://schemas.microsoft.com/office/drawing/2014/main" val="2134501006"/>
                    </a:ext>
                  </a:extLst>
                </a:gridCol>
                <a:gridCol w="7371347">
                  <a:extLst>
                    <a:ext uri="{9D8B030D-6E8A-4147-A177-3AD203B41FA5}">
                      <a16:colId xmlns:a16="http://schemas.microsoft.com/office/drawing/2014/main" val="3039419798"/>
                    </a:ext>
                  </a:extLst>
                </a:gridCol>
              </a:tblGrid>
              <a:tr h="374376">
                <a:tc>
                  <a:txBody>
                    <a:bodyPr/>
                    <a:lstStyle/>
                    <a:p>
                      <a:r>
                        <a:rPr lang="el-GR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ΥΠΟ-ΣΤΟΧΟΣ</a:t>
                      </a:r>
                    </a:p>
                  </a:txBody>
                  <a:tcPr>
                    <a:solidFill>
                      <a:srgbClr val="0A7B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ΔΡΑΣΗ</a:t>
                      </a:r>
                    </a:p>
                  </a:txBody>
                  <a:tcPr>
                    <a:solidFill>
                      <a:srgbClr val="0A7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27835"/>
                  </a:ext>
                </a:extLst>
              </a:tr>
              <a:tr h="120610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Διασφάλιση της πρόσβασης σε υλική υποδομή που ελέγχεται από δημόσιους φορείς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Διαβούλευση με δυνητικά ενδιαφερόμενους φορείς (προσδιορισμός δυνατότητας, εξαιρέσεων, επανεξέταση νομοθετικών πλαισίων κτλ.)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72230"/>
                  </a:ext>
                </a:extLst>
              </a:tr>
              <a:tr h="92561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Έγκαιρη διαθεσιμότητα εναρμονισμένων ζωνών 5G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 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δημόσια διαβούλευση για διερεύνηση ζήτησης από την αγορά για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αδειοδότηση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της ζώνης των 26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GHz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Ατομικό καθεστώς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αδειοδότησης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δυνατότητα ευέλικτης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αδειοδότησης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για εστιασμένη τοπικά χρήση και κοινή χρήση υποδομών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11819"/>
                  </a:ext>
                </a:extLst>
              </a:tr>
              <a:tr h="777704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Συντονισμένη και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στοχευμένη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επικοινωνία για την ενημέρωση και την εκπαίδευση σχετικά με την υλοποίηση του 5G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Παροχή τεκμηριωμένης πληροφόρησης σε συγκεκριμένες ομάδες και στην εκπαίδευση του ευρύτερου κοινού σχετικά με το 5G (σε εξέλιξη)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63542"/>
                  </a:ext>
                </a:extLst>
              </a:tr>
              <a:tr h="92561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Ενίσχυση του ρόλου του Γραφείου Υποστήριξης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Ευρυζωνικότητας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(BCO)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Το BCO ως διαμεσολαβητής για επιτάχυνση διαδικασιών </a:t>
                      </a:r>
                      <a:r>
                        <a:rPr lang="el-G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αδειοδότησης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και διοικητικών διαδικασιών. Συμβολή στην προετοιμασία και εφαρμογή της Εργαλειοθήκης Συνδεσιμότητας της ΕΕ.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223351"/>
                  </a:ext>
                </a:extLst>
              </a:tr>
              <a:tr h="925617">
                <a:tc>
                  <a:txBody>
                    <a:bodyPr/>
                    <a:lstStyle/>
                    <a:p>
                      <a:endParaRPr lang="el-G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227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52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076D-A221-44D8-845B-FD1177C5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584"/>
            <a:ext cx="10515600" cy="1325563"/>
          </a:xfrm>
        </p:spPr>
        <p:txBody>
          <a:bodyPr/>
          <a:lstStyle/>
          <a:p>
            <a:r>
              <a:rPr lang="el-GR" dirty="0"/>
              <a:t>Στόχος Β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45D06-44BE-40BE-8BAA-08FCE3177239}"/>
              </a:ext>
            </a:extLst>
          </p:cNvPr>
          <p:cNvSpPr txBox="1"/>
          <p:nvPr/>
        </p:nvSpPr>
        <p:spPr>
          <a:xfrm>
            <a:off x="1550338" y="1983417"/>
            <a:ext cx="9883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latin typeface="Arial" panose="020B0604020202020204" pitchFamily="34" charset="0"/>
                <a:cs typeface="Arial" panose="020B0604020202020204" pitchFamily="34" charset="0"/>
              </a:rPr>
              <a:t>Δημόσιος διαγωνισμός σε τηλεπικοινωνιακούς </a:t>
            </a:r>
            <a:r>
              <a:rPr lang="el-GR" i="1" dirty="0" err="1">
                <a:latin typeface="Arial" panose="020B0604020202020204" pitchFamily="34" charset="0"/>
                <a:cs typeface="Arial" panose="020B0604020202020204" pitchFamily="34" charset="0"/>
              </a:rPr>
              <a:t>παροχείς</a:t>
            </a:r>
            <a:r>
              <a:rPr lang="el-GR" i="1" dirty="0">
                <a:latin typeface="Arial" panose="020B0604020202020204" pitchFamily="34" charset="0"/>
                <a:cs typeface="Arial" panose="020B0604020202020204" pitchFamily="34" charset="0"/>
              </a:rPr>
              <a:t> για περιοχές χωρίς ιδιωτικό ενδιαφέρον – γεφύρωση επενδυτικού κενού από δημόσιο τομέα.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68621-C388-4EA8-B79E-DC3A32A3974F}"/>
              </a:ext>
            </a:extLst>
          </p:cNvPr>
          <p:cNvSpPr txBox="1"/>
          <p:nvPr/>
        </p:nvSpPr>
        <p:spPr>
          <a:xfrm>
            <a:off x="1522776" y="1513056"/>
            <a:ext cx="9967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Επέκταση δικτύων πολύ υψηλής χωρητικότητας σε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υποεξυπηρετούμενες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περιοχές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6A78B5-3A7F-4EAE-BF11-95BD34D61C14}"/>
              </a:ext>
            </a:extLst>
          </p:cNvPr>
          <p:cNvSpPr txBox="1"/>
          <p:nvPr/>
        </p:nvSpPr>
        <p:spPr>
          <a:xfrm>
            <a:off x="1574523" y="3090832"/>
            <a:ext cx="97915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/>
              <a:t>Κουπόνι Συνδεσιμότητας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B555B3-1967-4C8F-AA6C-0D7A3A65350A}"/>
              </a:ext>
            </a:extLst>
          </p:cNvPr>
          <p:cNvSpPr txBox="1"/>
          <p:nvPr/>
        </p:nvSpPr>
        <p:spPr>
          <a:xfrm>
            <a:off x="1623041" y="3610033"/>
            <a:ext cx="9547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/>
              <a:t>Επιδότηση (κουπόνι) σύνδεσης και συνδρομής για [2] χρόνια με στόχο την ενθάρρυνση της διείσδυσης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34213D-4ECB-4131-B486-4DE5C7525C8B}"/>
              </a:ext>
            </a:extLst>
          </p:cNvPr>
          <p:cNvGrpSpPr/>
          <p:nvPr/>
        </p:nvGrpSpPr>
        <p:grpSpPr>
          <a:xfrm flipH="1">
            <a:off x="597567" y="1577106"/>
            <a:ext cx="10850938" cy="808440"/>
            <a:chOff x="-1836693" y="2826095"/>
            <a:chExt cx="7416805" cy="54701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2096122-072C-4F6B-919E-A77724C1D0E5}"/>
                </a:ext>
              </a:extLst>
            </p:cNvPr>
            <p:cNvSpPr/>
            <p:nvPr/>
          </p:nvSpPr>
          <p:spPr>
            <a:xfrm>
              <a:off x="5033093" y="2826095"/>
              <a:ext cx="547019" cy="547019"/>
            </a:xfrm>
            <a:prstGeom prst="ellipse">
              <a:avLst/>
            </a:prstGeom>
            <a:solidFill>
              <a:srgbClr val="0A7B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ko-K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5296581-66AA-4937-BE68-B7564A8959B3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>
              <a:off x="-1836693" y="3099605"/>
              <a:ext cx="6869786" cy="0"/>
            </a:xfrm>
            <a:prstGeom prst="line">
              <a:avLst/>
            </a:prstGeom>
            <a:ln w="19050">
              <a:solidFill>
                <a:srgbClr val="0A7B8C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F1AF32-0265-48B5-AD90-5E9D126575C7}"/>
              </a:ext>
            </a:extLst>
          </p:cNvPr>
          <p:cNvGrpSpPr/>
          <p:nvPr/>
        </p:nvGrpSpPr>
        <p:grpSpPr>
          <a:xfrm flipH="1">
            <a:off x="612223" y="3171300"/>
            <a:ext cx="10836282" cy="808440"/>
            <a:chOff x="-643406" y="2826095"/>
            <a:chExt cx="6223518" cy="54701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D94C15A-1524-48D6-B6FD-FC442003BEC9}"/>
                </a:ext>
              </a:extLst>
            </p:cNvPr>
            <p:cNvSpPr/>
            <p:nvPr/>
          </p:nvSpPr>
          <p:spPr>
            <a:xfrm>
              <a:off x="5120484" y="2826095"/>
              <a:ext cx="459628" cy="5470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406CF29-AF28-4ABA-BD8C-CA76A1DD432F}"/>
                </a:ext>
              </a:extLst>
            </p:cNvPr>
            <p:cNvCxnSpPr>
              <a:cxnSpLocks/>
              <a:endCxn id="50" idx="2"/>
            </p:cNvCxnSpPr>
            <p:nvPr/>
          </p:nvCxnSpPr>
          <p:spPr>
            <a:xfrm flipV="1">
              <a:off x="-643406" y="3099604"/>
              <a:ext cx="5763890" cy="9985"/>
            </a:xfrm>
            <a:prstGeom prst="line">
              <a:avLst/>
            </a:prstGeom>
            <a:ln w="190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1805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076D-A221-44D8-845B-FD1177C5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584"/>
            <a:ext cx="10515600" cy="1325563"/>
          </a:xfrm>
        </p:spPr>
        <p:txBody>
          <a:bodyPr/>
          <a:lstStyle/>
          <a:p>
            <a:r>
              <a:rPr lang="el-GR" dirty="0"/>
              <a:t>Στόχος </a:t>
            </a:r>
            <a:r>
              <a:rPr lang="el-GR"/>
              <a:t>Β </a:t>
            </a:r>
            <a:endParaRPr lang="el-G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6F230A-4818-4D9C-97A6-59E278ADDC67}"/>
              </a:ext>
            </a:extLst>
          </p:cNvPr>
          <p:cNvSpPr txBox="1"/>
          <p:nvPr/>
        </p:nvSpPr>
        <p:spPr>
          <a:xfrm>
            <a:off x="1550338" y="1531866"/>
            <a:ext cx="6184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/>
              <a:t>Υποθαλάσσιο καλωδιακό σύστημα προς την Ελλάδα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37F3C9-3159-4CAA-BBAA-391B3B6CDD9B}"/>
              </a:ext>
            </a:extLst>
          </p:cNvPr>
          <p:cNvSpPr txBox="1"/>
          <p:nvPr/>
        </p:nvSpPr>
        <p:spPr>
          <a:xfrm>
            <a:off x="1564993" y="2004323"/>
            <a:ext cx="9883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IRU Rights </a:t>
            </a:r>
            <a:r>
              <a:rPr lang="el-GR" dirty="0"/>
              <a:t>σε ευνοϊκές τιμές με επιχορήγηση χωρητικότητας</a:t>
            </a:r>
            <a:r>
              <a:rPr lang="el-GR" dirty="0">
                <a:sym typeface="Wingdings" panose="05000000000000000000" pitchFamily="2" charset="2"/>
              </a:rPr>
              <a:t> Ακαδημαϊκή/Ερευνητική Κοινότητα &amp; </a:t>
            </a:r>
            <a:r>
              <a:rPr lang="el-GR" dirty="0" err="1">
                <a:sym typeface="Wingdings" panose="05000000000000000000" pitchFamily="2" charset="2"/>
              </a:rPr>
              <a:t>Παροχείς</a:t>
            </a:r>
            <a:endParaRPr lang="el-GR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89A82D-C4EF-49E9-983C-4E8C2F75EBC2}"/>
              </a:ext>
            </a:extLst>
          </p:cNvPr>
          <p:cNvGrpSpPr/>
          <p:nvPr/>
        </p:nvGrpSpPr>
        <p:grpSpPr>
          <a:xfrm flipH="1">
            <a:off x="597567" y="1575494"/>
            <a:ext cx="10836290" cy="808440"/>
            <a:chOff x="-291142" y="2826095"/>
            <a:chExt cx="5871254" cy="54701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65A0065-F038-4BA0-A1A7-27BF0D5B1DFC}"/>
                </a:ext>
              </a:extLst>
            </p:cNvPr>
            <p:cNvSpPr/>
            <p:nvPr/>
          </p:nvSpPr>
          <p:spPr>
            <a:xfrm>
              <a:off x="5146501" y="2826095"/>
              <a:ext cx="433611" cy="547019"/>
            </a:xfrm>
            <a:prstGeom prst="ellipse">
              <a:avLst/>
            </a:prstGeom>
            <a:solidFill>
              <a:srgbClr val="E38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6A4F6F5-004C-412A-A7C6-61117B8FFA04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 flipV="1">
              <a:off x="-291142" y="3099604"/>
              <a:ext cx="5437642" cy="16045"/>
            </a:xfrm>
            <a:prstGeom prst="line">
              <a:avLst/>
            </a:prstGeom>
            <a:ln w="19050">
              <a:solidFill>
                <a:srgbClr val="E38C1A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66A78B5-3A7F-4EAE-BF11-95BD34D61C14}"/>
              </a:ext>
            </a:extLst>
          </p:cNvPr>
          <p:cNvSpPr txBox="1"/>
          <p:nvPr/>
        </p:nvSpPr>
        <p:spPr>
          <a:xfrm>
            <a:off x="1652616" y="2982011"/>
            <a:ext cx="98056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/>
              <a:t>Διευκόλυνση της εγκατάστασης υποδομών </a:t>
            </a:r>
            <a:r>
              <a:rPr lang="en-US" dirty="0"/>
              <a:t>Data Center – </a:t>
            </a:r>
            <a:r>
              <a:rPr lang="el-GR" dirty="0"/>
              <a:t>εξέλιξη Κύπρου σε περιφερειακό κόμβο υποδομών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555B3-1967-4C8F-AA6C-0D7A3A65350A}"/>
              </a:ext>
            </a:extLst>
          </p:cNvPr>
          <p:cNvSpPr txBox="1"/>
          <p:nvPr/>
        </p:nvSpPr>
        <p:spPr>
          <a:xfrm>
            <a:off x="1667273" y="3762150"/>
            <a:ext cx="9805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/>
              <a:t>Κατασκευή </a:t>
            </a:r>
            <a:r>
              <a:rPr lang="el-GR" dirty="0" err="1"/>
              <a:t>Green</a:t>
            </a:r>
            <a:r>
              <a:rPr lang="el-GR" dirty="0"/>
              <a:t> Data </a:t>
            </a:r>
            <a:r>
              <a:rPr lang="el-GR" dirty="0" err="1"/>
              <a:t>Center</a:t>
            </a:r>
            <a:r>
              <a:rPr lang="el-GR" dirty="0"/>
              <a:t> </a:t>
            </a:r>
            <a:r>
              <a:rPr lang="el-GR" dirty="0" err="1"/>
              <a:t>Park</a:t>
            </a:r>
            <a:r>
              <a:rPr lang="el-GR" dirty="0"/>
              <a:t> παρέχοντας γη και άλλες εγκαταστάσεις σε συνδυασμό με διοικητικά μέτρα για διευκόλυνση της έκδοσης άδειας οικοδομής και αξιόπιστης πρόσβασης στο ηλεκτρικό δίκτυο. Σύμπραξη Δημόσιου και Ιδιωτικού Τομέα.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879FE-797C-47A4-A08B-24520C1B72D5}"/>
              </a:ext>
            </a:extLst>
          </p:cNvPr>
          <p:cNvGrpSpPr/>
          <p:nvPr/>
        </p:nvGrpSpPr>
        <p:grpSpPr>
          <a:xfrm flipH="1">
            <a:off x="621954" y="3302296"/>
            <a:ext cx="10836282" cy="808440"/>
            <a:chOff x="-643406" y="2826095"/>
            <a:chExt cx="6223518" cy="5470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7105B9-E285-4A09-8C08-7CC4221601AF}"/>
                </a:ext>
              </a:extLst>
            </p:cNvPr>
            <p:cNvSpPr/>
            <p:nvPr/>
          </p:nvSpPr>
          <p:spPr>
            <a:xfrm>
              <a:off x="5120484" y="2826095"/>
              <a:ext cx="459628" cy="5470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ko-K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ko-K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268C87-32B9-431D-8F94-4A1D8B4F93D0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V="1">
              <a:off x="-643406" y="3099604"/>
              <a:ext cx="5763890" cy="9985"/>
            </a:xfrm>
            <a:prstGeom prst="line">
              <a:avLst/>
            </a:prstGeom>
            <a:ln w="190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347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oad Icon Vector Stock Vector (Royalty Free) 342079661">
            <a:extLst>
              <a:ext uri="{FF2B5EF4-FFF2-40B4-BE49-F238E27FC236}">
                <a16:creationId xmlns:a16="http://schemas.microsoft.com/office/drawing/2014/main" id="{9EB4B61D-E5F5-4DC6-BD6E-D8BB32984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9" r="-321" b="27563"/>
          <a:stretch/>
        </p:blipFill>
        <p:spPr bwMode="auto">
          <a:xfrm>
            <a:off x="5547557" y="1751647"/>
            <a:ext cx="3941837" cy="215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3878A-F71A-4531-AA65-8F3BFC5C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Ολιστικό Πλάνο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06521-5B0A-4488-98FE-358826915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95" y="4011959"/>
            <a:ext cx="1554638" cy="1554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D00CF-2963-4D80-80D5-E554E5967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67" y="1350605"/>
            <a:ext cx="2157085" cy="2157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AD2C0-6C00-48A8-8557-5C9E61FA9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40" y="4477279"/>
            <a:ext cx="1554639" cy="155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63855-E51D-41AE-8082-5DA310FEF7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06" y="1820287"/>
            <a:ext cx="2157086" cy="2157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69EEAA-245E-4FAE-B70D-EB74BCC5BCEA}"/>
              </a:ext>
            </a:extLst>
          </p:cNvPr>
          <p:cNvSpPr txBox="1"/>
          <p:nvPr/>
        </p:nvSpPr>
        <p:spPr>
          <a:xfrm>
            <a:off x="7273541" y="4326225"/>
            <a:ext cx="2754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Συμπράξεων ιδιωτικού και δημόσιου τομέα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38CD4-0608-4006-B3BF-A131E7613E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61" y="2027105"/>
            <a:ext cx="1630140" cy="16004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8E72C7-0FA0-4D64-A828-252BBAE8D0A7}"/>
              </a:ext>
            </a:extLst>
          </p:cNvPr>
          <p:cNvSpPr txBox="1"/>
          <p:nvPr/>
        </p:nvSpPr>
        <p:spPr>
          <a:xfrm>
            <a:off x="4487779" y="5320075"/>
            <a:ext cx="3000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Κρατικών επιδοτήσεων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90CA5-A272-49D6-97A9-CB6BEF7A9936}"/>
              </a:ext>
            </a:extLst>
          </p:cNvPr>
          <p:cNvSpPr txBox="1"/>
          <p:nvPr/>
        </p:nvSpPr>
        <p:spPr>
          <a:xfrm>
            <a:off x="3691047" y="1137815"/>
            <a:ext cx="3896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Για νοικοκυριά, επιχειρήσεις, χώρους κοινωνικοοικονομικής δραστηριότητας, οδικές αρτηρίες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3177B-268D-448A-AFB2-1BD16BC575FC}"/>
              </a:ext>
            </a:extLst>
          </p:cNvPr>
          <p:cNvSpPr txBox="1"/>
          <p:nvPr/>
        </p:nvSpPr>
        <p:spPr>
          <a:xfrm>
            <a:off x="668722" y="1158568"/>
            <a:ext cx="2881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 υποβρύχια σύνδεση που θα ενισχύει τη ψηφιακή συνδεσιμότητα του νησιού.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FA455-3D09-43D2-B684-F86188AAD928}"/>
              </a:ext>
            </a:extLst>
          </p:cNvPr>
          <p:cNvSpPr txBox="1"/>
          <p:nvPr/>
        </p:nvSpPr>
        <p:spPr>
          <a:xfrm>
            <a:off x="5055595" y="3637840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sz="2400" b="1" dirty="0"/>
              <a:t>Μέσω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572C60-3CF4-4E16-B324-EFB86C56B014}"/>
              </a:ext>
            </a:extLst>
          </p:cNvPr>
          <p:cNvSpPr txBox="1"/>
          <p:nvPr/>
        </p:nvSpPr>
        <p:spPr>
          <a:xfrm>
            <a:off x="1606123" y="4609900"/>
            <a:ext cx="1809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Ιδιωτικών επενδύσεων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E4A424-C980-46A6-AA25-785388050FD5}"/>
              </a:ext>
            </a:extLst>
          </p:cNvPr>
          <p:cNvSpPr txBox="1"/>
          <p:nvPr/>
        </p:nvSpPr>
        <p:spPr>
          <a:xfrm>
            <a:off x="9546047" y="1179445"/>
            <a:ext cx="2398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 απλοποιημένες διαδικασίες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4E5E62-91B6-4DDA-964C-79E7FD98FB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3" b="34167"/>
          <a:stretch/>
        </p:blipFill>
        <p:spPr>
          <a:xfrm>
            <a:off x="7346021" y="988886"/>
            <a:ext cx="1236081" cy="12207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6F1809-A99D-4D2E-8137-2ADEA67F6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94" y="4114426"/>
            <a:ext cx="1382367" cy="13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91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53" y="-1089330"/>
            <a:ext cx="12448892" cy="8307704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ΚΥΠΡΙΑΚΗ ΔΗΜΟΚΡΑΤΙΑ / ΠΝΕΥΜΑΤΙΚΑ ΔΙΚΑΙΩΜΑΤΑ 2020"/>
          <p:cNvSpPr txBox="1"/>
          <p:nvPr/>
        </p:nvSpPr>
        <p:spPr>
          <a:xfrm>
            <a:off x="605309" y="6429413"/>
            <a:ext cx="2007531" cy="240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" b="1"/>
              <a:t>ΚΥΠΡΙΑΚΗ ΔΗΜΟΚΡΑΤΙΑ</a:t>
            </a:r>
            <a:r>
              <a:rPr sz="500"/>
              <a:t> / ΠΝΕΥΜΑΤΙΚΑ ΔΙΚΑΙΩΜΑΤΑ 2020</a:t>
            </a:r>
          </a:p>
        </p:txBody>
      </p:sp>
      <p:sp>
        <p:nvSpPr>
          <p:cNvPr id="343" name="Thank you"/>
          <p:cNvSpPr txBox="1"/>
          <p:nvPr/>
        </p:nvSpPr>
        <p:spPr>
          <a:xfrm>
            <a:off x="570378" y="1380121"/>
            <a:ext cx="10771903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ct val="120000"/>
              </a:lnSpc>
              <a:defRPr sz="85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4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Ευχαριστώ!</a:t>
            </a:r>
            <a:endParaRPr sz="42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ΥΠΟΥΡΓΕΙΟ ΟΙΚΟΝΟΜΙΚΩΝ">
            <a:extLst>
              <a:ext uri="{FF2B5EF4-FFF2-40B4-BE49-F238E27FC236}">
                <a16:creationId xmlns:a16="http://schemas.microsoft.com/office/drawing/2014/main" id="{34E021AB-3766-4784-967B-5E420BA1F401}"/>
              </a:ext>
            </a:extLst>
          </p:cNvPr>
          <p:cNvSpPr txBox="1"/>
          <p:nvPr/>
        </p:nvSpPr>
        <p:spPr>
          <a:xfrm>
            <a:off x="5466432" y="5126231"/>
            <a:ext cx="7060095" cy="52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ΥΦΥΠ. ΕΡΕΥΝΑΣ, ΚΑΙΝΟΤΟΜΙΑΣ &amp; ΨΗΦΙΑΚΗΣ ΠΟΛΙΤΙΚΗΣ</a:t>
            </a:r>
          </a:p>
          <a:p>
            <a:pPr algn="ctr"/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ΙΔΡΥΜΑ ΕΡΕΥΝΑΣ ΚΑΙ ΚΑΙΝΟΤΟΜΙΑΣ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E7045BE8-CF97-4506-9A8F-DA4B7C807B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494" r="12494"/>
          <a:stretch>
            <a:fillRect/>
          </a:stretch>
        </p:blipFill>
        <p:spPr>
          <a:xfrm>
            <a:off x="4753141" y="44601"/>
            <a:ext cx="3567657" cy="5937662"/>
          </a:xfrm>
          <a:custGeom>
            <a:avLst/>
            <a:gdLst>
              <a:gd name="connsiteX0" fmla="*/ 0 w 4437529"/>
              <a:gd name="connsiteY0" fmla="*/ 0 h 6858000"/>
              <a:gd name="connsiteX1" fmla="*/ 4437529 w 4437529"/>
              <a:gd name="connsiteY1" fmla="*/ 0 h 6858000"/>
              <a:gd name="connsiteX2" fmla="*/ 4437529 w 4437529"/>
              <a:gd name="connsiteY2" fmla="*/ 6858000 h 6858000"/>
              <a:gd name="connsiteX3" fmla="*/ 0 w 44375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29" h="6858000">
                <a:moveTo>
                  <a:pt x="0" y="0"/>
                </a:moveTo>
                <a:lnTo>
                  <a:pt x="4437529" y="0"/>
                </a:lnTo>
                <a:lnTo>
                  <a:pt x="44375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A45E04-58EE-4FDE-A17E-433AEF8DFA25}"/>
              </a:ext>
            </a:extLst>
          </p:cNvPr>
          <p:cNvSpPr/>
          <p:nvPr/>
        </p:nvSpPr>
        <p:spPr>
          <a:xfrm>
            <a:off x="4731228" y="44601"/>
            <a:ext cx="3567657" cy="5937662"/>
          </a:xfrm>
          <a:prstGeom prst="rect">
            <a:avLst/>
          </a:prstGeom>
          <a:solidFill>
            <a:schemeClr val="accent2">
              <a:alpha val="3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864733-14D3-45FE-9DD6-F9DD025DD589}"/>
              </a:ext>
            </a:extLst>
          </p:cNvPr>
          <p:cNvGrpSpPr/>
          <p:nvPr/>
        </p:nvGrpSpPr>
        <p:grpSpPr>
          <a:xfrm>
            <a:off x="7855985" y="1006754"/>
            <a:ext cx="4385752" cy="4461845"/>
            <a:chOff x="4181122" y="532694"/>
            <a:chExt cx="5752532" cy="57164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CEFCF8-D2FA-4A6B-9FFB-5443B16967ED}"/>
                </a:ext>
              </a:extLst>
            </p:cNvPr>
            <p:cNvGrpSpPr/>
            <p:nvPr/>
          </p:nvGrpSpPr>
          <p:grpSpPr>
            <a:xfrm>
              <a:off x="4230273" y="532694"/>
              <a:ext cx="5289417" cy="1449802"/>
              <a:chOff x="4230273" y="723194"/>
              <a:chExt cx="5289417" cy="14498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3B5E4B-54BB-4FA9-89D5-0F64EB50F5D1}"/>
                  </a:ext>
                </a:extLst>
              </p:cNvPr>
              <p:cNvSpPr/>
              <p:nvPr/>
            </p:nvSpPr>
            <p:spPr>
              <a:xfrm flipH="1">
                <a:off x="5734596" y="1153608"/>
                <a:ext cx="3785094" cy="55204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defTabSz="685800">
                  <a:defRPr/>
                </a:pPr>
                <a:r>
                  <a:rPr lang="el-GR" sz="2200" dirty="0">
                    <a:solidFill>
                      <a:srgbClr val="231F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Βιώσιμης ανάπτυξης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CAFF2EA-9712-409A-BAF0-DB266B00FF84}"/>
                  </a:ext>
                </a:extLst>
              </p:cNvPr>
              <p:cNvGrpSpPr/>
              <p:nvPr/>
            </p:nvGrpSpPr>
            <p:grpSpPr>
              <a:xfrm>
                <a:off x="4230273" y="723194"/>
                <a:ext cx="1449802" cy="1449802"/>
                <a:chOff x="5808110" y="228226"/>
                <a:chExt cx="1597578" cy="1597578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20C37EE-F74D-4044-97F6-A7131332135D}"/>
                    </a:ext>
                  </a:extLst>
                </p:cNvPr>
                <p:cNvSpPr/>
                <p:nvPr/>
              </p:nvSpPr>
              <p:spPr>
                <a:xfrm>
                  <a:off x="5808110" y="228226"/>
                  <a:ext cx="1597578" cy="1597578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2200" ker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0E17B86-0D65-496E-9A8E-4E2D9E1557C1}"/>
                    </a:ext>
                  </a:extLst>
                </p:cNvPr>
                <p:cNvSpPr/>
                <p:nvPr/>
              </p:nvSpPr>
              <p:spPr>
                <a:xfrm>
                  <a:off x="5868191" y="274413"/>
                  <a:ext cx="1497190" cy="149719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2200" ker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4BE713-F603-4650-ACD0-8667634FF481}"/>
                </a:ext>
              </a:extLst>
            </p:cNvPr>
            <p:cNvGrpSpPr/>
            <p:nvPr/>
          </p:nvGrpSpPr>
          <p:grpSpPr>
            <a:xfrm>
              <a:off x="4207202" y="2665999"/>
              <a:ext cx="5726452" cy="1449802"/>
              <a:chOff x="4207202" y="2704100"/>
              <a:chExt cx="5726452" cy="144980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14ED5D-5A61-4112-96BD-590A74E33298}"/>
                  </a:ext>
                </a:extLst>
              </p:cNvPr>
              <p:cNvSpPr/>
              <p:nvPr/>
            </p:nvSpPr>
            <p:spPr>
              <a:xfrm flipH="1">
                <a:off x="5707155" y="3166310"/>
                <a:ext cx="4226499" cy="55204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defTabSz="685800">
                  <a:defRPr/>
                </a:pPr>
                <a:r>
                  <a:rPr lang="el-GR" sz="2200" dirty="0">
                    <a:solidFill>
                      <a:srgbClr val="231F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Κοινωνικής ευημερίας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943881-0B94-4C47-B575-2D1E36CA707D}"/>
                  </a:ext>
                </a:extLst>
              </p:cNvPr>
              <p:cNvGrpSpPr/>
              <p:nvPr/>
            </p:nvGrpSpPr>
            <p:grpSpPr>
              <a:xfrm>
                <a:off x="4207202" y="2704100"/>
                <a:ext cx="1449802" cy="1449802"/>
                <a:chOff x="5808110" y="228226"/>
                <a:chExt cx="1597578" cy="1597578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CD758A5-7A04-4E26-859C-72704D3F1CB8}"/>
                    </a:ext>
                  </a:extLst>
                </p:cNvPr>
                <p:cNvSpPr/>
                <p:nvPr/>
              </p:nvSpPr>
              <p:spPr>
                <a:xfrm>
                  <a:off x="5808110" y="228226"/>
                  <a:ext cx="1597578" cy="1597578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2200" ker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B609D74-A491-4904-8508-6D78BCAA750A}"/>
                    </a:ext>
                  </a:extLst>
                </p:cNvPr>
                <p:cNvSpPr/>
                <p:nvPr/>
              </p:nvSpPr>
              <p:spPr>
                <a:xfrm>
                  <a:off x="5858304" y="278420"/>
                  <a:ext cx="1497190" cy="149719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2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9702C0-506C-46C4-94AD-7FE894FB53C4}"/>
                </a:ext>
              </a:extLst>
            </p:cNvPr>
            <p:cNvGrpSpPr/>
            <p:nvPr/>
          </p:nvGrpSpPr>
          <p:grpSpPr>
            <a:xfrm>
              <a:off x="4181122" y="4799305"/>
              <a:ext cx="5563388" cy="1449802"/>
              <a:chOff x="4181122" y="4685005"/>
              <a:chExt cx="5563388" cy="144980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AC77D4D-137D-4F35-95DA-656C67DA4B49}"/>
                  </a:ext>
                </a:extLst>
              </p:cNvPr>
              <p:cNvSpPr/>
              <p:nvPr/>
            </p:nvSpPr>
            <p:spPr>
              <a:xfrm flipH="1">
                <a:off x="5719695" y="4843643"/>
                <a:ext cx="4024815" cy="98579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defTabSz="685800">
                  <a:defRPr/>
                </a:pPr>
                <a:r>
                  <a:rPr lang="el-GR" sz="2200" dirty="0">
                    <a:solidFill>
                      <a:srgbClr val="231F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Διεθνούς ανταγωνιστικότητας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EFFCEC9-2DD0-4C6E-A42C-99E274EE2C85}"/>
                  </a:ext>
                </a:extLst>
              </p:cNvPr>
              <p:cNvGrpSpPr/>
              <p:nvPr/>
            </p:nvGrpSpPr>
            <p:grpSpPr>
              <a:xfrm>
                <a:off x="4181122" y="4685005"/>
                <a:ext cx="1449802" cy="1449802"/>
                <a:chOff x="4306931" y="4676330"/>
                <a:chExt cx="1198184" cy="1198184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BDB70F3-1F52-4CA2-BE7C-E9A5DA033A93}"/>
                    </a:ext>
                  </a:extLst>
                </p:cNvPr>
                <p:cNvGrpSpPr/>
                <p:nvPr/>
              </p:nvGrpSpPr>
              <p:grpSpPr>
                <a:xfrm>
                  <a:off x="4306931" y="4676330"/>
                  <a:ext cx="1198184" cy="1198184"/>
                  <a:chOff x="5808110" y="228226"/>
                  <a:chExt cx="1597578" cy="1597578"/>
                </a:xfrm>
              </p:grpSpPr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2D66F300-72A8-4E3E-B311-8D1386BF158B}"/>
                      </a:ext>
                    </a:extLst>
                  </p:cNvPr>
                  <p:cNvSpPr/>
                  <p:nvPr/>
                </p:nvSpPr>
                <p:spPr>
                  <a:xfrm>
                    <a:off x="5808110" y="228226"/>
                    <a:ext cx="1597578" cy="159757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2200" ker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3ABDB807-7454-431C-BA5F-DF0A5AB03FE0}"/>
                      </a:ext>
                    </a:extLst>
                  </p:cNvPr>
                  <p:cNvSpPr/>
                  <p:nvPr/>
                </p:nvSpPr>
                <p:spPr>
                  <a:xfrm>
                    <a:off x="5858304" y="278420"/>
                    <a:ext cx="1497190" cy="149719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2200" ker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BF2239D-B22D-4B23-852A-4B29099C9C9D}"/>
                    </a:ext>
                  </a:extLst>
                </p:cNvPr>
                <p:cNvGrpSpPr/>
                <p:nvPr/>
              </p:nvGrpSpPr>
              <p:grpSpPr>
                <a:xfrm>
                  <a:off x="4580184" y="4946606"/>
                  <a:ext cx="657681" cy="657678"/>
                  <a:chOff x="4497898" y="5021367"/>
                  <a:chExt cx="617301" cy="617301"/>
                </a:xfrm>
                <a:solidFill>
                  <a:srgbClr val="FFFFFF"/>
                </a:solidFill>
              </p:grpSpPr>
              <p:sp>
                <p:nvSpPr>
                  <p:cNvPr id="13" name="Freeform 36">
                    <a:extLst>
                      <a:ext uri="{FF2B5EF4-FFF2-40B4-BE49-F238E27FC236}">
                        <a16:creationId xmlns:a16="http://schemas.microsoft.com/office/drawing/2014/main" id="{3941C8EC-2D69-4875-81BA-4A0971BD37B9}"/>
                      </a:ext>
                    </a:extLst>
                  </p:cNvPr>
                  <p:cNvSpPr/>
                  <p:nvPr/>
                </p:nvSpPr>
                <p:spPr>
                  <a:xfrm>
                    <a:off x="4497898" y="5021367"/>
                    <a:ext cx="617301" cy="617301"/>
                  </a:xfrm>
                  <a:custGeom>
                    <a:avLst/>
                    <a:gdLst>
                      <a:gd name="connsiteX0" fmla="*/ 279559 w 617299"/>
                      <a:gd name="connsiteY0" fmla="*/ 0 h 617299"/>
                      <a:gd name="connsiteX1" fmla="*/ 337740 w 617299"/>
                      <a:gd name="connsiteY1" fmla="*/ 0 h 617299"/>
                      <a:gd name="connsiteX2" fmla="*/ 337740 w 617299"/>
                      <a:gd name="connsiteY2" fmla="*/ 51245 h 617299"/>
                      <a:gd name="connsiteX3" fmla="*/ 360875 w 617299"/>
                      <a:gd name="connsiteY3" fmla="*/ 54776 h 617299"/>
                      <a:gd name="connsiteX4" fmla="*/ 563742 w 617299"/>
                      <a:gd name="connsiteY4" fmla="*/ 262778 h 617299"/>
                      <a:gd name="connsiteX5" fmla="*/ 565222 w 617299"/>
                      <a:gd name="connsiteY5" fmla="*/ 279559 h 617299"/>
                      <a:gd name="connsiteX6" fmla="*/ 617299 w 617299"/>
                      <a:gd name="connsiteY6" fmla="*/ 279559 h 617299"/>
                      <a:gd name="connsiteX7" fmla="*/ 617299 w 617299"/>
                      <a:gd name="connsiteY7" fmla="*/ 337740 h 617299"/>
                      <a:gd name="connsiteX8" fmla="*/ 566055 w 617299"/>
                      <a:gd name="connsiteY8" fmla="*/ 337740 h 617299"/>
                      <a:gd name="connsiteX9" fmla="*/ 562524 w 617299"/>
                      <a:gd name="connsiteY9" fmla="*/ 360875 h 617299"/>
                      <a:gd name="connsiteX10" fmla="*/ 354522 w 617299"/>
                      <a:gd name="connsiteY10" fmla="*/ 563742 h 617299"/>
                      <a:gd name="connsiteX11" fmla="*/ 337740 w 617299"/>
                      <a:gd name="connsiteY11" fmla="*/ 565222 h 617299"/>
                      <a:gd name="connsiteX12" fmla="*/ 337740 w 617299"/>
                      <a:gd name="connsiteY12" fmla="*/ 617299 h 617299"/>
                      <a:gd name="connsiteX13" fmla="*/ 279559 w 617299"/>
                      <a:gd name="connsiteY13" fmla="*/ 617299 h 617299"/>
                      <a:gd name="connsiteX14" fmla="*/ 279559 w 617299"/>
                      <a:gd name="connsiteY14" fmla="*/ 565222 h 617299"/>
                      <a:gd name="connsiteX15" fmla="*/ 262778 w 617299"/>
                      <a:gd name="connsiteY15" fmla="*/ 563742 h 617299"/>
                      <a:gd name="connsiteX16" fmla="*/ 54775 w 617299"/>
                      <a:gd name="connsiteY16" fmla="*/ 360875 h 617299"/>
                      <a:gd name="connsiteX17" fmla="*/ 51244 w 617299"/>
                      <a:gd name="connsiteY17" fmla="*/ 337740 h 617299"/>
                      <a:gd name="connsiteX18" fmla="*/ 0 w 617299"/>
                      <a:gd name="connsiteY18" fmla="*/ 337740 h 617299"/>
                      <a:gd name="connsiteX19" fmla="*/ 0 w 617299"/>
                      <a:gd name="connsiteY19" fmla="*/ 279559 h 617299"/>
                      <a:gd name="connsiteX20" fmla="*/ 52077 w 617299"/>
                      <a:gd name="connsiteY20" fmla="*/ 279559 h 617299"/>
                      <a:gd name="connsiteX21" fmla="*/ 53558 w 617299"/>
                      <a:gd name="connsiteY21" fmla="*/ 262778 h 617299"/>
                      <a:gd name="connsiteX22" fmla="*/ 256424 w 617299"/>
                      <a:gd name="connsiteY22" fmla="*/ 54776 h 617299"/>
                      <a:gd name="connsiteX23" fmla="*/ 279559 w 617299"/>
                      <a:gd name="connsiteY23" fmla="*/ 51245 h 617299"/>
                      <a:gd name="connsiteX24" fmla="*/ 279559 w 617299"/>
                      <a:gd name="connsiteY24" fmla="*/ 0 h 617299"/>
                      <a:gd name="connsiteX25" fmla="*/ 279559 w 617299"/>
                      <a:gd name="connsiteY25" fmla="*/ 110247 h 617299"/>
                      <a:gd name="connsiteX26" fmla="*/ 268074 w 617299"/>
                      <a:gd name="connsiteY26" fmla="*/ 111405 h 617299"/>
                      <a:gd name="connsiteX27" fmla="*/ 110459 w 617299"/>
                      <a:gd name="connsiteY27" fmla="*/ 273010 h 617299"/>
                      <a:gd name="connsiteX28" fmla="*/ 109881 w 617299"/>
                      <a:gd name="connsiteY28" fmla="*/ 279559 h 617299"/>
                      <a:gd name="connsiteX29" fmla="*/ 154460 w 617299"/>
                      <a:gd name="connsiteY29" fmla="*/ 279559 h 617299"/>
                      <a:gd name="connsiteX30" fmla="*/ 154720 w 617299"/>
                      <a:gd name="connsiteY30" fmla="*/ 276984 h 617299"/>
                      <a:gd name="connsiteX31" fmla="*/ 276984 w 617299"/>
                      <a:gd name="connsiteY31" fmla="*/ 154720 h 617299"/>
                      <a:gd name="connsiteX32" fmla="*/ 279559 w 617299"/>
                      <a:gd name="connsiteY32" fmla="*/ 154460 h 617299"/>
                      <a:gd name="connsiteX33" fmla="*/ 279559 w 617299"/>
                      <a:gd name="connsiteY33" fmla="*/ 110247 h 617299"/>
                      <a:gd name="connsiteX34" fmla="*/ 337740 w 617299"/>
                      <a:gd name="connsiteY34" fmla="*/ 110247 h 617299"/>
                      <a:gd name="connsiteX35" fmla="*/ 337740 w 617299"/>
                      <a:gd name="connsiteY35" fmla="*/ 154460 h 617299"/>
                      <a:gd name="connsiteX36" fmla="*/ 340315 w 617299"/>
                      <a:gd name="connsiteY36" fmla="*/ 154720 h 617299"/>
                      <a:gd name="connsiteX37" fmla="*/ 462580 w 617299"/>
                      <a:gd name="connsiteY37" fmla="*/ 276984 h 617299"/>
                      <a:gd name="connsiteX38" fmla="*/ 462840 w 617299"/>
                      <a:gd name="connsiteY38" fmla="*/ 279559 h 617299"/>
                      <a:gd name="connsiteX39" fmla="*/ 507419 w 617299"/>
                      <a:gd name="connsiteY39" fmla="*/ 279559 h 617299"/>
                      <a:gd name="connsiteX40" fmla="*/ 506841 w 617299"/>
                      <a:gd name="connsiteY40" fmla="*/ 273010 h 617299"/>
                      <a:gd name="connsiteX41" fmla="*/ 349226 w 617299"/>
                      <a:gd name="connsiteY41" fmla="*/ 111405 h 617299"/>
                      <a:gd name="connsiteX42" fmla="*/ 337740 w 617299"/>
                      <a:gd name="connsiteY42" fmla="*/ 110247 h 617299"/>
                      <a:gd name="connsiteX43" fmla="*/ 308649 w 617299"/>
                      <a:gd name="connsiteY43" fmla="*/ 205528 h 617299"/>
                      <a:gd name="connsiteX44" fmla="*/ 287867 w 617299"/>
                      <a:gd name="connsiteY44" fmla="*/ 207623 h 617299"/>
                      <a:gd name="connsiteX45" fmla="*/ 279559 w 617299"/>
                      <a:gd name="connsiteY45" fmla="*/ 210201 h 617299"/>
                      <a:gd name="connsiteX46" fmla="*/ 268509 w 617299"/>
                      <a:gd name="connsiteY46" fmla="*/ 213632 h 617299"/>
                      <a:gd name="connsiteX47" fmla="*/ 213631 w 617299"/>
                      <a:gd name="connsiteY47" fmla="*/ 268510 h 617299"/>
                      <a:gd name="connsiteX48" fmla="*/ 210201 w 617299"/>
                      <a:gd name="connsiteY48" fmla="*/ 279559 h 617299"/>
                      <a:gd name="connsiteX49" fmla="*/ 207622 w 617299"/>
                      <a:gd name="connsiteY49" fmla="*/ 287867 h 617299"/>
                      <a:gd name="connsiteX50" fmla="*/ 205527 w 617299"/>
                      <a:gd name="connsiteY50" fmla="*/ 308650 h 617299"/>
                      <a:gd name="connsiteX51" fmla="*/ 207622 w 617299"/>
                      <a:gd name="connsiteY51" fmla="*/ 329433 h 617299"/>
                      <a:gd name="connsiteX52" fmla="*/ 210201 w 617299"/>
                      <a:gd name="connsiteY52" fmla="*/ 337740 h 617299"/>
                      <a:gd name="connsiteX53" fmla="*/ 213631 w 617299"/>
                      <a:gd name="connsiteY53" fmla="*/ 348790 h 617299"/>
                      <a:gd name="connsiteX54" fmla="*/ 268509 w 617299"/>
                      <a:gd name="connsiteY54" fmla="*/ 403668 h 617299"/>
                      <a:gd name="connsiteX55" fmla="*/ 279559 w 617299"/>
                      <a:gd name="connsiteY55" fmla="*/ 407098 h 617299"/>
                      <a:gd name="connsiteX56" fmla="*/ 287867 w 617299"/>
                      <a:gd name="connsiteY56" fmla="*/ 409677 h 617299"/>
                      <a:gd name="connsiteX57" fmla="*/ 308649 w 617299"/>
                      <a:gd name="connsiteY57" fmla="*/ 411772 h 617299"/>
                      <a:gd name="connsiteX58" fmla="*/ 329432 w 617299"/>
                      <a:gd name="connsiteY58" fmla="*/ 409677 h 617299"/>
                      <a:gd name="connsiteX59" fmla="*/ 337740 w 617299"/>
                      <a:gd name="connsiteY59" fmla="*/ 407098 h 617299"/>
                      <a:gd name="connsiteX60" fmla="*/ 348789 w 617299"/>
                      <a:gd name="connsiteY60" fmla="*/ 403668 h 617299"/>
                      <a:gd name="connsiteX61" fmla="*/ 403668 w 617299"/>
                      <a:gd name="connsiteY61" fmla="*/ 348790 h 617299"/>
                      <a:gd name="connsiteX62" fmla="*/ 407098 w 617299"/>
                      <a:gd name="connsiteY62" fmla="*/ 337740 h 617299"/>
                      <a:gd name="connsiteX63" fmla="*/ 409677 w 617299"/>
                      <a:gd name="connsiteY63" fmla="*/ 329433 h 617299"/>
                      <a:gd name="connsiteX64" fmla="*/ 411772 w 617299"/>
                      <a:gd name="connsiteY64" fmla="*/ 308650 h 617299"/>
                      <a:gd name="connsiteX65" fmla="*/ 409677 w 617299"/>
                      <a:gd name="connsiteY65" fmla="*/ 287867 h 617299"/>
                      <a:gd name="connsiteX66" fmla="*/ 407098 w 617299"/>
                      <a:gd name="connsiteY66" fmla="*/ 279559 h 617299"/>
                      <a:gd name="connsiteX67" fmla="*/ 403668 w 617299"/>
                      <a:gd name="connsiteY67" fmla="*/ 268510 h 617299"/>
                      <a:gd name="connsiteX68" fmla="*/ 348789 w 617299"/>
                      <a:gd name="connsiteY68" fmla="*/ 213632 h 617299"/>
                      <a:gd name="connsiteX69" fmla="*/ 337740 w 617299"/>
                      <a:gd name="connsiteY69" fmla="*/ 210202 h 617299"/>
                      <a:gd name="connsiteX70" fmla="*/ 329432 w 617299"/>
                      <a:gd name="connsiteY70" fmla="*/ 207623 h 617299"/>
                      <a:gd name="connsiteX71" fmla="*/ 308649 w 617299"/>
                      <a:gd name="connsiteY71" fmla="*/ 205528 h 617299"/>
                      <a:gd name="connsiteX72" fmla="*/ 462840 w 617299"/>
                      <a:gd name="connsiteY72" fmla="*/ 337740 h 617299"/>
                      <a:gd name="connsiteX73" fmla="*/ 462580 w 617299"/>
                      <a:gd name="connsiteY73" fmla="*/ 340316 h 617299"/>
                      <a:gd name="connsiteX74" fmla="*/ 340315 w 617299"/>
                      <a:gd name="connsiteY74" fmla="*/ 462580 h 617299"/>
                      <a:gd name="connsiteX75" fmla="*/ 337740 w 617299"/>
                      <a:gd name="connsiteY75" fmla="*/ 462840 h 617299"/>
                      <a:gd name="connsiteX76" fmla="*/ 337740 w 617299"/>
                      <a:gd name="connsiteY76" fmla="*/ 507419 h 617299"/>
                      <a:gd name="connsiteX77" fmla="*/ 344290 w 617299"/>
                      <a:gd name="connsiteY77" fmla="*/ 506841 h 617299"/>
                      <a:gd name="connsiteX78" fmla="*/ 505895 w 617299"/>
                      <a:gd name="connsiteY78" fmla="*/ 349226 h 617299"/>
                      <a:gd name="connsiteX79" fmla="*/ 507053 w 617299"/>
                      <a:gd name="connsiteY79" fmla="*/ 337740 h 617299"/>
                      <a:gd name="connsiteX80" fmla="*/ 462840 w 617299"/>
                      <a:gd name="connsiteY80" fmla="*/ 337740 h 617299"/>
                      <a:gd name="connsiteX81" fmla="*/ 110247 w 617299"/>
                      <a:gd name="connsiteY81" fmla="*/ 337740 h 617299"/>
                      <a:gd name="connsiteX82" fmla="*/ 111404 w 617299"/>
                      <a:gd name="connsiteY82" fmla="*/ 349226 h 617299"/>
                      <a:gd name="connsiteX83" fmla="*/ 273010 w 617299"/>
                      <a:gd name="connsiteY83" fmla="*/ 506841 h 617299"/>
                      <a:gd name="connsiteX84" fmla="*/ 279559 w 617299"/>
                      <a:gd name="connsiteY84" fmla="*/ 507419 h 617299"/>
                      <a:gd name="connsiteX85" fmla="*/ 279559 w 617299"/>
                      <a:gd name="connsiteY85" fmla="*/ 462839 h 617299"/>
                      <a:gd name="connsiteX86" fmla="*/ 276984 w 617299"/>
                      <a:gd name="connsiteY86" fmla="*/ 462580 h 617299"/>
                      <a:gd name="connsiteX87" fmla="*/ 154720 w 617299"/>
                      <a:gd name="connsiteY87" fmla="*/ 340316 h 617299"/>
                      <a:gd name="connsiteX88" fmla="*/ 154460 w 617299"/>
                      <a:gd name="connsiteY88" fmla="*/ 337740 h 617299"/>
                      <a:gd name="connsiteX89" fmla="*/ 110247 w 617299"/>
                      <a:gd name="connsiteY89" fmla="*/ 337740 h 6172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617299" h="617299">
                        <a:moveTo>
                          <a:pt x="279559" y="0"/>
                        </a:moveTo>
                        <a:lnTo>
                          <a:pt x="337740" y="0"/>
                        </a:lnTo>
                        <a:lnTo>
                          <a:pt x="337740" y="51245"/>
                        </a:lnTo>
                        <a:lnTo>
                          <a:pt x="360875" y="54776"/>
                        </a:lnTo>
                        <a:cubicBezTo>
                          <a:pt x="464200" y="75919"/>
                          <a:pt x="545125" y="158556"/>
                          <a:pt x="563742" y="262778"/>
                        </a:cubicBezTo>
                        <a:lnTo>
                          <a:pt x="565222" y="279559"/>
                        </a:lnTo>
                        <a:lnTo>
                          <a:pt x="617299" y="279559"/>
                        </a:lnTo>
                        <a:lnTo>
                          <a:pt x="617299" y="337740"/>
                        </a:lnTo>
                        <a:lnTo>
                          <a:pt x="566055" y="337740"/>
                        </a:lnTo>
                        <a:lnTo>
                          <a:pt x="562524" y="360875"/>
                        </a:lnTo>
                        <a:cubicBezTo>
                          <a:pt x="541381" y="464200"/>
                          <a:pt x="458744" y="545125"/>
                          <a:pt x="354522" y="563742"/>
                        </a:cubicBezTo>
                        <a:lnTo>
                          <a:pt x="337740" y="565222"/>
                        </a:lnTo>
                        <a:lnTo>
                          <a:pt x="337740" y="617299"/>
                        </a:lnTo>
                        <a:lnTo>
                          <a:pt x="279559" y="617299"/>
                        </a:lnTo>
                        <a:lnTo>
                          <a:pt x="279559" y="565222"/>
                        </a:lnTo>
                        <a:lnTo>
                          <a:pt x="262778" y="563742"/>
                        </a:lnTo>
                        <a:cubicBezTo>
                          <a:pt x="158555" y="545125"/>
                          <a:pt x="75919" y="464200"/>
                          <a:pt x="54775" y="360875"/>
                        </a:cubicBezTo>
                        <a:lnTo>
                          <a:pt x="51244" y="337740"/>
                        </a:lnTo>
                        <a:lnTo>
                          <a:pt x="0" y="337740"/>
                        </a:lnTo>
                        <a:lnTo>
                          <a:pt x="0" y="279559"/>
                        </a:lnTo>
                        <a:lnTo>
                          <a:pt x="52077" y="279559"/>
                        </a:lnTo>
                        <a:lnTo>
                          <a:pt x="53558" y="262778"/>
                        </a:lnTo>
                        <a:cubicBezTo>
                          <a:pt x="72175" y="158556"/>
                          <a:pt x="153099" y="75919"/>
                          <a:pt x="256424" y="54776"/>
                        </a:cubicBezTo>
                        <a:lnTo>
                          <a:pt x="279559" y="51245"/>
                        </a:lnTo>
                        <a:lnTo>
                          <a:pt x="279559" y="0"/>
                        </a:lnTo>
                        <a:close/>
                        <a:moveTo>
                          <a:pt x="279559" y="110247"/>
                        </a:moveTo>
                        <a:lnTo>
                          <a:pt x="268074" y="111405"/>
                        </a:lnTo>
                        <a:cubicBezTo>
                          <a:pt x="187796" y="127832"/>
                          <a:pt x="124923" y="192036"/>
                          <a:pt x="110459" y="273010"/>
                        </a:cubicBezTo>
                        <a:lnTo>
                          <a:pt x="109881" y="279559"/>
                        </a:lnTo>
                        <a:lnTo>
                          <a:pt x="154460" y="279559"/>
                        </a:lnTo>
                        <a:lnTo>
                          <a:pt x="154720" y="276984"/>
                        </a:lnTo>
                        <a:cubicBezTo>
                          <a:pt x="167278" y="215615"/>
                          <a:pt x="215615" y="167278"/>
                          <a:pt x="276984" y="154720"/>
                        </a:cubicBezTo>
                        <a:lnTo>
                          <a:pt x="279559" y="154460"/>
                        </a:lnTo>
                        <a:lnTo>
                          <a:pt x="279559" y="110247"/>
                        </a:lnTo>
                        <a:close/>
                        <a:moveTo>
                          <a:pt x="337740" y="110247"/>
                        </a:moveTo>
                        <a:lnTo>
                          <a:pt x="337740" y="154460"/>
                        </a:lnTo>
                        <a:lnTo>
                          <a:pt x="340315" y="154720"/>
                        </a:lnTo>
                        <a:cubicBezTo>
                          <a:pt x="401685" y="167278"/>
                          <a:pt x="450022" y="215615"/>
                          <a:pt x="462580" y="276984"/>
                        </a:cubicBezTo>
                        <a:lnTo>
                          <a:pt x="462840" y="279559"/>
                        </a:lnTo>
                        <a:lnTo>
                          <a:pt x="507419" y="279559"/>
                        </a:lnTo>
                        <a:lnTo>
                          <a:pt x="506841" y="273010"/>
                        </a:lnTo>
                        <a:cubicBezTo>
                          <a:pt x="492377" y="192036"/>
                          <a:pt x="429503" y="127832"/>
                          <a:pt x="349226" y="111405"/>
                        </a:cubicBezTo>
                        <a:lnTo>
                          <a:pt x="337740" y="110247"/>
                        </a:lnTo>
                        <a:close/>
                        <a:moveTo>
                          <a:pt x="308649" y="205528"/>
                        </a:moveTo>
                        <a:cubicBezTo>
                          <a:pt x="301531" y="205528"/>
                          <a:pt x="294580" y="206249"/>
                          <a:pt x="287867" y="207623"/>
                        </a:cubicBezTo>
                        <a:lnTo>
                          <a:pt x="279559" y="210201"/>
                        </a:lnTo>
                        <a:lnTo>
                          <a:pt x="268509" y="213632"/>
                        </a:lnTo>
                        <a:cubicBezTo>
                          <a:pt x="243835" y="224068"/>
                          <a:pt x="224068" y="243835"/>
                          <a:pt x="213631" y="268510"/>
                        </a:cubicBezTo>
                        <a:lnTo>
                          <a:pt x="210201" y="279559"/>
                        </a:lnTo>
                        <a:lnTo>
                          <a:pt x="207622" y="287867"/>
                        </a:lnTo>
                        <a:cubicBezTo>
                          <a:pt x="206249" y="294580"/>
                          <a:pt x="205527" y="301531"/>
                          <a:pt x="205527" y="308650"/>
                        </a:cubicBezTo>
                        <a:cubicBezTo>
                          <a:pt x="205527" y="315769"/>
                          <a:pt x="206249" y="322720"/>
                          <a:pt x="207622" y="329433"/>
                        </a:cubicBezTo>
                        <a:lnTo>
                          <a:pt x="210201" y="337740"/>
                        </a:lnTo>
                        <a:lnTo>
                          <a:pt x="213631" y="348790"/>
                        </a:lnTo>
                        <a:cubicBezTo>
                          <a:pt x="224068" y="373464"/>
                          <a:pt x="243835" y="393232"/>
                          <a:pt x="268509" y="403668"/>
                        </a:cubicBezTo>
                        <a:lnTo>
                          <a:pt x="279559" y="407098"/>
                        </a:lnTo>
                        <a:lnTo>
                          <a:pt x="287867" y="409677"/>
                        </a:lnTo>
                        <a:cubicBezTo>
                          <a:pt x="294580" y="411051"/>
                          <a:pt x="301531" y="411772"/>
                          <a:pt x="308649" y="411772"/>
                        </a:cubicBezTo>
                        <a:cubicBezTo>
                          <a:pt x="315769" y="411772"/>
                          <a:pt x="322719" y="411051"/>
                          <a:pt x="329432" y="409677"/>
                        </a:cubicBezTo>
                        <a:lnTo>
                          <a:pt x="337740" y="407098"/>
                        </a:lnTo>
                        <a:lnTo>
                          <a:pt x="348789" y="403668"/>
                        </a:lnTo>
                        <a:cubicBezTo>
                          <a:pt x="373464" y="393232"/>
                          <a:pt x="393231" y="373464"/>
                          <a:pt x="403668" y="348790"/>
                        </a:cubicBezTo>
                        <a:lnTo>
                          <a:pt x="407098" y="337740"/>
                        </a:lnTo>
                        <a:lnTo>
                          <a:pt x="409677" y="329433"/>
                        </a:lnTo>
                        <a:cubicBezTo>
                          <a:pt x="411050" y="322720"/>
                          <a:pt x="411772" y="315769"/>
                          <a:pt x="411772" y="308650"/>
                        </a:cubicBezTo>
                        <a:cubicBezTo>
                          <a:pt x="411772" y="301531"/>
                          <a:pt x="411050" y="294580"/>
                          <a:pt x="409677" y="287867"/>
                        </a:cubicBezTo>
                        <a:lnTo>
                          <a:pt x="407098" y="279559"/>
                        </a:lnTo>
                        <a:lnTo>
                          <a:pt x="403668" y="268510"/>
                        </a:lnTo>
                        <a:cubicBezTo>
                          <a:pt x="393231" y="243835"/>
                          <a:pt x="373464" y="224068"/>
                          <a:pt x="348789" y="213632"/>
                        </a:cubicBezTo>
                        <a:lnTo>
                          <a:pt x="337740" y="210202"/>
                        </a:lnTo>
                        <a:lnTo>
                          <a:pt x="329432" y="207623"/>
                        </a:lnTo>
                        <a:cubicBezTo>
                          <a:pt x="322719" y="206249"/>
                          <a:pt x="315769" y="205528"/>
                          <a:pt x="308649" y="205528"/>
                        </a:cubicBezTo>
                        <a:close/>
                        <a:moveTo>
                          <a:pt x="462840" y="337740"/>
                        </a:moveTo>
                        <a:lnTo>
                          <a:pt x="462580" y="340316"/>
                        </a:lnTo>
                        <a:cubicBezTo>
                          <a:pt x="450022" y="401685"/>
                          <a:pt x="401685" y="450022"/>
                          <a:pt x="340315" y="462580"/>
                        </a:cubicBezTo>
                        <a:lnTo>
                          <a:pt x="337740" y="462840"/>
                        </a:lnTo>
                        <a:lnTo>
                          <a:pt x="337740" y="507419"/>
                        </a:lnTo>
                        <a:lnTo>
                          <a:pt x="344290" y="506841"/>
                        </a:lnTo>
                        <a:cubicBezTo>
                          <a:pt x="425264" y="492377"/>
                          <a:pt x="489468" y="429503"/>
                          <a:pt x="505895" y="349226"/>
                        </a:cubicBezTo>
                        <a:lnTo>
                          <a:pt x="507053" y="337740"/>
                        </a:lnTo>
                        <a:lnTo>
                          <a:pt x="462840" y="337740"/>
                        </a:lnTo>
                        <a:close/>
                        <a:moveTo>
                          <a:pt x="110247" y="337740"/>
                        </a:moveTo>
                        <a:lnTo>
                          <a:pt x="111404" y="349226"/>
                        </a:lnTo>
                        <a:cubicBezTo>
                          <a:pt x="127832" y="429503"/>
                          <a:pt x="192036" y="492377"/>
                          <a:pt x="273010" y="506841"/>
                        </a:cubicBezTo>
                        <a:lnTo>
                          <a:pt x="279559" y="507419"/>
                        </a:lnTo>
                        <a:lnTo>
                          <a:pt x="279559" y="462839"/>
                        </a:lnTo>
                        <a:lnTo>
                          <a:pt x="276984" y="462580"/>
                        </a:lnTo>
                        <a:cubicBezTo>
                          <a:pt x="215615" y="450022"/>
                          <a:pt x="167278" y="401685"/>
                          <a:pt x="154720" y="340316"/>
                        </a:cubicBezTo>
                        <a:lnTo>
                          <a:pt x="154460" y="337740"/>
                        </a:lnTo>
                        <a:lnTo>
                          <a:pt x="110247" y="337740"/>
                        </a:ln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 defTabSz="685800">
                      <a:defRPr/>
                    </a:pPr>
                    <a:endParaRPr lang="en-US" sz="2200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Freeform 37">
                    <a:extLst>
                      <a:ext uri="{FF2B5EF4-FFF2-40B4-BE49-F238E27FC236}">
                        <a16:creationId xmlns:a16="http://schemas.microsoft.com/office/drawing/2014/main" id="{8B50707B-0025-4C12-8ECE-887FB296324C}"/>
                      </a:ext>
                    </a:extLst>
                  </p:cNvPr>
                  <p:cNvSpPr/>
                  <p:nvPr/>
                </p:nvSpPr>
                <p:spPr>
                  <a:xfrm>
                    <a:off x="4749623" y="5273085"/>
                    <a:ext cx="113822" cy="113822"/>
                  </a:xfrm>
                  <a:custGeom>
                    <a:avLst/>
                    <a:gdLst>
                      <a:gd name="connsiteX0" fmla="*/ 56911 w 113822"/>
                      <a:gd name="connsiteY0" fmla="*/ 0 h 113822"/>
                      <a:gd name="connsiteX1" fmla="*/ 113822 w 113822"/>
                      <a:gd name="connsiteY1" fmla="*/ 56911 h 113822"/>
                      <a:gd name="connsiteX2" fmla="*/ 56911 w 113822"/>
                      <a:gd name="connsiteY2" fmla="*/ 113822 h 113822"/>
                      <a:gd name="connsiteX3" fmla="*/ 0 w 113822"/>
                      <a:gd name="connsiteY3" fmla="*/ 56911 h 113822"/>
                      <a:gd name="connsiteX4" fmla="*/ 56911 w 113822"/>
                      <a:gd name="connsiteY4" fmla="*/ 0 h 1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2" h="113822">
                        <a:moveTo>
                          <a:pt x="56911" y="0"/>
                        </a:moveTo>
                        <a:cubicBezTo>
                          <a:pt x="88342" y="0"/>
                          <a:pt x="113822" y="25480"/>
                          <a:pt x="113822" y="56911"/>
                        </a:cubicBezTo>
                        <a:cubicBezTo>
                          <a:pt x="113822" y="88342"/>
                          <a:pt x="88342" y="113822"/>
                          <a:pt x="56911" y="113822"/>
                        </a:cubicBezTo>
                        <a:cubicBezTo>
                          <a:pt x="25479" y="113822"/>
                          <a:pt x="0" y="88342"/>
                          <a:pt x="0" y="56911"/>
                        </a:cubicBezTo>
                        <a:cubicBezTo>
                          <a:pt x="0" y="25480"/>
                          <a:pt x="25479" y="0"/>
                          <a:pt x="56911" y="0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 defTabSz="685800">
                      <a:defRPr/>
                    </a:pPr>
                    <a:endParaRPr lang="en-US" sz="2200" kern="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5" name="Freeform 215">
            <a:extLst>
              <a:ext uri="{FF2B5EF4-FFF2-40B4-BE49-F238E27FC236}">
                <a16:creationId xmlns:a16="http://schemas.microsoft.com/office/drawing/2014/main" id="{6CBE4C42-669E-4F77-BA93-868FEEDE8A39}"/>
              </a:ext>
            </a:extLst>
          </p:cNvPr>
          <p:cNvSpPr/>
          <p:nvPr/>
        </p:nvSpPr>
        <p:spPr>
          <a:xfrm>
            <a:off x="8172338" y="1260688"/>
            <a:ext cx="561539" cy="591419"/>
          </a:xfrm>
          <a:custGeom>
            <a:avLst/>
            <a:gdLst>
              <a:gd name="connsiteX0" fmla="*/ 348856 w 705488"/>
              <a:gd name="connsiteY0" fmla="*/ 190501 h 704852"/>
              <a:gd name="connsiteX1" fmla="*/ 184551 w 705488"/>
              <a:gd name="connsiteY1" fmla="*/ 354806 h 704852"/>
              <a:gd name="connsiteX2" fmla="*/ 348856 w 705488"/>
              <a:gd name="connsiteY2" fmla="*/ 519111 h 704852"/>
              <a:gd name="connsiteX3" fmla="*/ 513161 w 705488"/>
              <a:gd name="connsiteY3" fmla="*/ 354806 h 704852"/>
              <a:gd name="connsiteX4" fmla="*/ 348856 w 705488"/>
              <a:gd name="connsiteY4" fmla="*/ 190501 h 704852"/>
              <a:gd name="connsiteX5" fmla="*/ 311946 w 705488"/>
              <a:gd name="connsiteY5" fmla="*/ 0 h 704852"/>
              <a:gd name="connsiteX6" fmla="*/ 385764 w 705488"/>
              <a:gd name="connsiteY6" fmla="*/ 0 h 704852"/>
              <a:gd name="connsiteX7" fmla="*/ 403624 w 705488"/>
              <a:gd name="connsiteY7" fmla="*/ 17860 h 704852"/>
              <a:gd name="connsiteX8" fmla="*/ 403624 w 705488"/>
              <a:gd name="connsiteY8" fmla="*/ 84102 h 704852"/>
              <a:gd name="connsiteX9" fmla="*/ 404525 w 705488"/>
              <a:gd name="connsiteY9" fmla="*/ 84193 h 704852"/>
              <a:gd name="connsiteX10" fmla="*/ 433461 w 705488"/>
              <a:gd name="connsiteY10" fmla="*/ 95553 h 704852"/>
              <a:gd name="connsiteX11" fmla="*/ 433499 w 705488"/>
              <a:gd name="connsiteY11" fmla="*/ 95326 h 704852"/>
              <a:gd name="connsiteX12" fmla="*/ 471354 w 705488"/>
              <a:gd name="connsiteY12" fmla="*/ 34745 h 704852"/>
              <a:gd name="connsiteX13" fmla="*/ 495965 w 705488"/>
              <a:gd name="connsiteY13" fmla="*/ 29063 h 704852"/>
              <a:gd name="connsiteX14" fmla="*/ 558566 w 705488"/>
              <a:gd name="connsiteY14" fmla="*/ 68181 h 704852"/>
              <a:gd name="connsiteX15" fmla="*/ 564248 w 705488"/>
              <a:gd name="connsiteY15" fmla="*/ 92792 h 704852"/>
              <a:gd name="connsiteX16" fmla="*/ 528462 w 705488"/>
              <a:gd name="connsiteY16" fmla="*/ 150061 h 704852"/>
              <a:gd name="connsiteX17" fmla="*/ 555371 w 705488"/>
              <a:gd name="connsiteY17" fmla="*/ 173358 h 704852"/>
              <a:gd name="connsiteX18" fmla="*/ 611957 w 705488"/>
              <a:gd name="connsiteY18" fmla="*/ 140688 h 704852"/>
              <a:gd name="connsiteX19" fmla="*/ 636355 w 705488"/>
              <a:gd name="connsiteY19" fmla="*/ 147225 h 704852"/>
              <a:gd name="connsiteX20" fmla="*/ 673264 w 705488"/>
              <a:gd name="connsiteY20" fmla="*/ 211153 h 704852"/>
              <a:gd name="connsiteX21" fmla="*/ 666726 w 705488"/>
              <a:gd name="connsiteY21" fmla="*/ 235550 h 704852"/>
              <a:gd name="connsiteX22" fmla="*/ 610526 w 705488"/>
              <a:gd name="connsiteY22" fmla="*/ 267998 h 704852"/>
              <a:gd name="connsiteX23" fmla="*/ 619349 w 705488"/>
              <a:gd name="connsiteY23" fmla="*/ 300663 h 704852"/>
              <a:gd name="connsiteX24" fmla="*/ 687941 w 705488"/>
              <a:gd name="connsiteY24" fmla="*/ 301860 h 704852"/>
              <a:gd name="connsiteX25" fmla="*/ 705486 w 705488"/>
              <a:gd name="connsiteY25" fmla="*/ 320029 h 704852"/>
              <a:gd name="connsiteX26" fmla="*/ 704198 w 705488"/>
              <a:gd name="connsiteY26" fmla="*/ 393835 h 704852"/>
              <a:gd name="connsiteX27" fmla="*/ 686029 w 705488"/>
              <a:gd name="connsiteY27" fmla="*/ 411381 h 704852"/>
              <a:gd name="connsiteX28" fmla="*/ 619495 w 705488"/>
              <a:gd name="connsiteY28" fmla="*/ 410220 h 704852"/>
              <a:gd name="connsiteX29" fmla="*/ 619469 w 705488"/>
              <a:gd name="connsiteY29" fmla="*/ 410475 h 704852"/>
              <a:gd name="connsiteX30" fmla="*/ 610419 w 705488"/>
              <a:gd name="connsiteY30" fmla="*/ 440947 h 704852"/>
              <a:gd name="connsiteX31" fmla="*/ 667233 w 705488"/>
              <a:gd name="connsiteY31" fmla="*/ 475084 h 704852"/>
              <a:gd name="connsiteX32" fmla="*/ 673343 w 705488"/>
              <a:gd name="connsiteY32" fmla="*/ 499592 h 704852"/>
              <a:gd name="connsiteX33" fmla="*/ 635324 w 705488"/>
              <a:gd name="connsiteY33" fmla="*/ 562866 h 704852"/>
              <a:gd name="connsiteX34" fmla="*/ 610816 w 705488"/>
              <a:gd name="connsiteY34" fmla="*/ 568976 h 704852"/>
              <a:gd name="connsiteX35" fmla="*/ 553495 w 705488"/>
              <a:gd name="connsiteY35" fmla="*/ 534534 h 704852"/>
              <a:gd name="connsiteX36" fmla="*/ 531207 w 705488"/>
              <a:gd name="connsiteY36" fmla="*/ 560278 h 704852"/>
              <a:gd name="connsiteX37" fmla="*/ 561694 w 705488"/>
              <a:gd name="connsiteY37" fmla="*/ 615681 h 704852"/>
              <a:gd name="connsiteX38" fmla="*/ 554657 w 705488"/>
              <a:gd name="connsiteY38" fmla="*/ 639938 h 704852"/>
              <a:gd name="connsiteX39" fmla="*/ 489984 w 705488"/>
              <a:gd name="connsiteY39" fmla="*/ 675526 h 704852"/>
              <a:gd name="connsiteX40" fmla="*/ 465726 w 705488"/>
              <a:gd name="connsiteY40" fmla="*/ 668489 h 704852"/>
              <a:gd name="connsiteX41" fmla="*/ 436918 w 705488"/>
              <a:gd name="connsiteY41" fmla="*/ 616137 h 704852"/>
              <a:gd name="connsiteX42" fmla="*/ 406002 w 705488"/>
              <a:gd name="connsiteY42" fmla="*/ 624488 h 704852"/>
              <a:gd name="connsiteX43" fmla="*/ 406002 w 705488"/>
              <a:gd name="connsiteY43" fmla="*/ 686992 h 704852"/>
              <a:gd name="connsiteX44" fmla="*/ 388142 w 705488"/>
              <a:gd name="connsiteY44" fmla="*/ 704852 h 704852"/>
              <a:gd name="connsiteX45" fmla="*/ 314324 w 705488"/>
              <a:gd name="connsiteY45" fmla="*/ 704852 h 704852"/>
              <a:gd name="connsiteX46" fmla="*/ 296464 w 705488"/>
              <a:gd name="connsiteY46" fmla="*/ 686992 h 704852"/>
              <a:gd name="connsiteX47" fmla="*/ 296464 w 705488"/>
              <a:gd name="connsiteY47" fmla="*/ 625750 h 704852"/>
              <a:gd name="connsiteX48" fmla="*/ 293187 w 705488"/>
              <a:gd name="connsiteY48" fmla="*/ 625419 h 704852"/>
              <a:gd name="connsiteX49" fmla="*/ 264996 w 705488"/>
              <a:gd name="connsiteY49" fmla="*/ 614351 h 704852"/>
              <a:gd name="connsiteX50" fmla="*/ 232777 w 705488"/>
              <a:gd name="connsiteY50" fmla="*/ 669305 h 704852"/>
              <a:gd name="connsiteX51" fmla="*/ 208337 w 705488"/>
              <a:gd name="connsiteY51" fmla="*/ 675679 h 704852"/>
              <a:gd name="connsiteX52" fmla="*/ 144657 w 705488"/>
              <a:gd name="connsiteY52" fmla="*/ 638343 h 704852"/>
              <a:gd name="connsiteX53" fmla="*/ 138283 w 705488"/>
              <a:gd name="connsiteY53" fmla="*/ 613903 h 704852"/>
              <a:gd name="connsiteX54" fmla="*/ 169846 w 705488"/>
              <a:gd name="connsiteY54" fmla="*/ 560067 h 704852"/>
              <a:gd name="connsiteX55" fmla="*/ 145858 w 705488"/>
              <a:gd name="connsiteY55" fmla="*/ 539299 h 704852"/>
              <a:gd name="connsiteX56" fmla="*/ 90616 w 705488"/>
              <a:gd name="connsiteY56" fmla="*/ 571313 h 704852"/>
              <a:gd name="connsiteX57" fmla="*/ 66208 w 705488"/>
              <a:gd name="connsiteY57" fmla="*/ 564816 h 704852"/>
              <a:gd name="connsiteX58" fmla="*/ 29195 w 705488"/>
              <a:gd name="connsiteY58" fmla="*/ 500947 h 704852"/>
              <a:gd name="connsiteX59" fmla="*/ 35693 w 705488"/>
              <a:gd name="connsiteY59" fmla="*/ 476540 h 704852"/>
              <a:gd name="connsiteX60" fmla="*/ 88374 w 705488"/>
              <a:gd name="connsiteY60" fmla="*/ 446010 h 704852"/>
              <a:gd name="connsiteX61" fmla="*/ 78211 w 705488"/>
              <a:gd name="connsiteY61" fmla="*/ 408386 h 704852"/>
              <a:gd name="connsiteX62" fmla="*/ 17860 w 705488"/>
              <a:gd name="connsiteY62" fmla="*/ 408386 h 704852"/>
              <a:gd name="connsiteX63" fmla="*/ 0 w 705488"/>
              <a:gd name="connsiteY63" fmla="*/ 390526 h 704852"/>
              <a:gd name="connsiteX64" fmla="*/ 0 w 705488"/>
              <a:gd name="connsiteY64" fmla="*/ 316708 h 704852"/>
              <a:gd name="connsiteX65" fmla="*/ 17860 w 705488"/>
              <a:gd name="connsiteY65" fmla="*/ 298848 h 704852"/>
              <a:gd name="connsiteX66" fmla="*/ 78853 w 705488"/>
              <a:gd name="connsiteY66" fmla="*/ 298848 h 704852"/>
              <a:gd name="connsiteX67" fmla="*/ 87657 w 705488"/>
              <a:gd name="connsiteY67" fmla="*/ 266255 h 704852"/>
              <a:gd name="connsiteX68" fmla="*/ 35022 w 705488"/>
              <a:gd name="connsiteY68" fmla="*/ 234089 h 704852"/>
              <a:gd name="connsiteX69" fmla="*/ 29095 w 705488"/>
              <a:gd name="connsiteY69" fmla="*/ 209536 h 704852"/>
              <a:gd name="connsiteX70" fmla="*/ 67588 w 705488"/>
              <a:gd name="connsiteY70" fmla="*/ 146549 h 704852"/>
              <a:gd name="connsiteX71" fmla="*/ 92141 w 705488"/>
              <a:gd name="connsiteY71" fmla="*/ 140622 h 704852"/>
              <a:gd name="connsiteX72" fmla="*/ 144263 w 705488"/>
              <a:gd name="connsiteY72" fmla="*/ 172475 h 704852"/>
              <a:gd name="connsiteX73" fmla="*/ 167420 w 705488"/>
              <a:gd name="connsiteY73" fmla="*/ 146683 h 704852"/>
              <a:gd name="connsiteX74" fmla="*/ 135881 w 705488"/>
              <a:gd name="connsiteY74" fmla="*/ 93848 h 704852"/>
              <a:gd name="connsiteX75" fmla="*/ 142062 w 705488"/>
              <a:gd name="connsiteY75" fmla="*/ 69358 h 704852"/>
              <a:gd name="connsiteX76" fmla="*/ 205446 w 705488"/>
              <a:gd name="connsiteY76" fmla="*/ 31522 h 704852"/>
              <a:gd name="connsiteX77" fmla="*/ 229936 w 705488"/>
              <a:gd name="connsiteY77" fmla="*/ 37703 h 704852"/>
              <a:gd name="connsiteX78" fmla="*/ 263739 w 705488"/>
              <a:gd name="connsiteY78" fmla="*/ 94331 h 704852"/>
              <a:gd name="connsiteX79" fmla="*/ 293187 w 705488"/>
              <a:gd name="connsiteY79" fmla="*/ 84193 h 704852"/>
              <a:gd name="connsiteX80" fmla="*/ 294086 w 705488"/>
              <a:gd name="connsiteY80" fmla="*/ 84102 h 704852"/>
              <a:gd name="connsiteX81" fmla="*/ 294086 w 705488"/>
              <a:gd name="connsiteY81" fmla="*/ 17860 h 704852"/>
              <a:gd name="connsiteX82" fmla="*/ 311946 w 705488"/>
              <a:gd name="connsiteY82" fmla="*/ 0 h 70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705488" h="704852">
                <a:moveTo>
                  <a:pt x="348856" y="190501"/>
                </a:moveTo>
                <a:cubicBezTo>
                  <a:pt x="258113" y="190501"/>
                  <a:pt x="184551" y="264063"/>
                  <a:pt x="184551" y="354806"/>
                </a:cubicBezTo>
                <a:cubicBezTo>
                  <a:pt x="184551" y="445549"/>
                  <a:pt x="258113" y="519111"/>
                  <a:pt x="348856" y="519111"/>
                </a:cubicBezTo>
                <a:cubicBezTo>
                  <a:pt x="439599" y="519111"/>
                  <a:pt x="513161" y="445549"/>
                  <a:pt x="513161" y="354806"/>
                </a:cubicBezTo>
                <a:cubicBezTo>
                  <a:pt x="513161" y="264063"/>
                  <a:pt x="439599" y="190501"/>
                  <a:pt x="348856" y="190501"/>
                </a:cubicBezTo>
                <a:close/>
                <a:moveTo>
                  <a:pt x="311946" y="0"/>
                </a:moveTo>
                <a:lnTo>
                  <a:pt x="385764" y="0"/>
                </a:lnTo>
                <a:cubicBezTo>
                  <a:pt x="395628" y="0"/>
                  <a:pt x="403624" y="7996"/>
                  <a:pt x="403624" y="17860"/>
                </a:cubicBezTo>
                <a:lnTo>
                  <a:pt x="403624" y="84102"/>
                </a:lnTo>
                <a:lnTo>
                  <a:pt x="404525" y="84193"/>
                </a:lnTo>
                <a:lnTo>
                  <a:pt x="433461" y="95553"/>
                </a:lnTo>
                <a:lnTo>
                  <a:pt x="433499" y="95326"/>
                </a:lnTo>
                <a:lnTo>
                  <a:pt x="471354" y="34745"/>
                </a:lnTo>
                <a:cubicBezTo>
                  <a:pt x="476581" y="26380"/>
                  <a:pt x="487600" y="23836"/>
                  <a:pt x="495965" y="29063"/>
                </a:cubicBezTo>
                <a:lnTo>
                  <a:pt x="558566" y="68181"/>
                </a:lnTo>
                <a:cubicBezTo>
                  <a:pt x="566931" y="73408"/>
                  <a:pt x="569475" y="84426"/>
                  <a:pt x="564248" y="92792"/>
                </a:cubicBezTo>
                <a:lnTo>
                  <a:pt x="528462" y="150061"/>
                </a:lnTo>
                <a:lnTo>
                  <a:pt x="555371" y="173358"/>
                </a:lnTo>
                <a:lnTo>
                  <a:pt x="611957" y="140688"/>
                </a:lnTo>
                <a:cubicBezTo>
                  <a:pt x="620500" y="135756"/>
                  <a:pt x="631423" y="138682"/>
                  <a:pt x="636355" y="147225"/>
                </a:cubicBezTo>
                <a:lnTo>
                  <a:pt x="673264" y="211153"/>
                </a:lnTo>
                <a:cubicBezTo>
                  <a:pt x="678196" y="219696"/>
                  <a:pt x="675269" y="230618"/>
                  <a:pt x="666726" y="235550"/>
                </a:cubicBezTo>
                <a:lnTo>
                  <a:pt x="610526" y="267998"/>
                </a:lnTo>
                <a:lnTo>
                  <a:pt x="619349" y="300663"/>
                </a:lnTo>
                <a:lnTo>
                  <a:pt x="687941" y="301860"/>
                </a:lnTo>
                <a:cubicBezTo>
                  <a:pt x="697803" y="302032"/>
                  <a:pt x="705658" y="310166"/>
                  <a:pt x="705486" y="320029"/>
                </a:cubicBezTo>
                <a:lnTo>
                  <a:pt x="704198" y="393835"/>
                </a:lnTo>
                <a:cubicBezTo>
                  <a:pt x="704026" y="403698"/>
                  <a:pt x="695891" y="411553"/>
                  <a:pt x="686029" y="411381"/>
                </a:cubicBezTo>
                <a:lnTo>
                  <a:pt x="619495" y="410220"/>
                </a:lnTo>
                <a:lnTo>
                  <a:pt x="619469" y="410475"/>
                </a:lnTo>
                <a:lnTo>
                  <a:pt x="610419" y="440947"/>
                </a:lnTo>
                <a:lnTo>
                  <a:pt x="667233" y="475084"/>
                </a:lnTo>
                <a:cubicBezTo>
                  <a:pt x="675688" y="480164"/>
                  <a:pt x="678423" y="491136"/>
                  <a:pt x="673343" y="499592"/>
                </a:cubicBezTo>
                <a:lnTo>
                  <a:pt x="635324" y="562866"/>
                </a:lnTo>
                <a:cubicBezTo>
                  <a:pt x="630244" y="571321"/>
                  <a:pt x="619272" y="574057"/>
                  <a:pt x="610816" y="568976"/>
                </a:cubicBezTo>
                <a:lnTo>
                  <a:pt x="553495" y="534534"/>
                </a:lnTo>
                <a:lnTo>
                  <a:pt x="531207" y="560278"/>
                </a:lnTo>
                <a:lnTo>
                  <a:pt x="561694" y="615681"/>
                </a:lnTo>
                <a:cubicBezTo>
                  <a:pt x="566449" y="624323"/>
                  <a:pt x="563299" y="635183"/>
                  <a:pt x="554657" y="639938"/>
                </a:cubicBezTo>
                <a:lnTo>
                  <a:pt x="489984" y="675526"/>
                </a:lnTo>
                <a:cubicBezTo>
                  <a:pt x="481342" y="680282"/>
                  <a:pt x="470482" y="677131"/>
                  <a:pt x="465726" y="668489"/>
                </a:cubicBezTo>
                <a:lnTo>
                  <a:pt x="436918" y="616137"/>
                </a:lnTo>
                <a:lnTo>
                  <a:pt x="406002" y="624488"/>
                </a:lnTo>
                <a:lnTo>
                  <a:pt x="406002" y="686992"/>
                </a:lnTo>
                <a:cubicBezTo>
                  <a:pt x="406002" y="696856"/>
                  <a:pt x="398006" y="704852"/>
                  <a:pt x="388142" y="704852"/>
                </a:cubicBezTo>
                <a:lnTo>
                  <a:pt x="314324" y="704852"/>
                </a:lnTo>
                <a:cubicBezTo>
                  <a:pt x="304460" y="704852"/>
                  <a:pt x="296464" y="696856"/>
                  <a:pt x="296464" y="686992"/>
                </a:cubicBezTo>
                <a:lnTo>
                  <a:pt x="296464" y="625750"/>
                </a:lnTo>
                <a:lnTo>
                  <a:pt x="293187" y="625419"/>
                </a:lnTo>
                <a:lnTo>
                  <a:pt x="264996" y="614351"/>
                </a:lnTo>
                <a:lnTo>
                  <a:pt x="232777" y="669305"/>
                </a:lnTo>
                <a:cubicBezTo>
                  <a:pt x="227788" y="677814"/>
                  <a:pt x="216846" y="680668"/>
                  <a:pt x="208337" y="675679"/>
                </a:cubicBezTo>
                <a:lnTo>
                  <a:pt x="144657" y="638343"/>
                </a:lnTo>
                <a:cubicBezTo>
                  <a:pt x="136147" y="633354"/>
                  <a:pt x="133294" y="622412"/>
                  <a:pt x="138283" y="613903"/>
                </a:cubicBezTo>
                <a:lnTo>
                  <a:pt x="169846" y="560067"/>
                </a:lnTo>
                <a:lnTo>
                  <a:pt x="145858" y="539299"/>
                </a:lnTo>
                <a:lnTo>
                  <a:pt x="90616" y="571313"/>
                </a:lnTo>
                <a:cubicBezTo>
                  <a:pt x="82082" y="576259"/>
                  <a:pt x="71154" y="573350"/>
                  <a:pt x="66208" y="564816"/>
                </a:cubicBezTo>
                <a:lnTo>
                  <a:pt x="29195" y="500947"/>
                </a:lnTo>
                <a:cubicBezTo>
                  <a:pt x="24249" y="492413"/>
                  <a:pt x="27158" y="481485"/>
                  <a:pt x="35693" y="476540"/>
                </a:cubicBezTo>
                <a:lnTo>
                  <a:pt x="88374" y="446010"/>
                </a:lnTo>
                <a:lnTo>
                  <a:pt x="78211" y="408386"/>
                </a:lnTo>
                <a:lnTo>
                  <a:pt x="17860" y="408386"/>
                </a:lnTo>
                <a:cubicBezTo>
                  <a:pt x="7996" y="408386"/>
                  <a:pt x="0" y="400390"/>
                  <a:pt x="0" y="390526"/>
                </a:cubicBezTo>
                <a:lnTo>
                  <a:pt x="0" y="316708"/>
                </a:lnTo>
                <a:cubicBezTo>
                  <a:pt x="0" y="306844"/>
                  <a:pt x="7996" y="298848"/>
                  <a:pt x="17860" y="298848"/>
                </a:cubicBezTo>
                <a:lnTo>
                  <a:pt x="78853" y="298848"/>
                </a:lnTo>
                <a:lnTo>
                  <a:pt x="87657" y="266255"/>
                </a:lnTo>
                <a:lnTo>
                  <a:pt x="35022" y="234089"/>
                </a:lnTo>
                <a:cubicBezTo>
                  <a:pt x="26605" y="228945"/>
                  <a:pt x="23952" y="217953"/>
                  <a:pt x="29095" y="209536"/>
                </a:cubicBezTo>
                <a:lnTo>
                  <a:pt x="67588" y="146549"/>
                </a:lnTo>
                <a:cubicBezTo>
                  <a:pt x="72732" y="138132"/>
                  <a:pt x="83725" y="135479"/>
                  <a:pt x="92141" y="140622"/>
                </a:cubicBezTo>
                <a:lnTo>
                  <a:pt x="144263" y="172475"/>
                </a:lnTo>
                <a:lnTo>
                  <a:pt x="167420" y="146683"/>
                </a:lnTo>
                <a:lnTo>
                  <a:pt x="135881" y="93848"/>
                </a:lnTo>
                <a:cubicBezTo>
                  <a:pt x="130825" y="85378"/>
                  <a:pt x="133593" y="74414"/>
                  <a:pt x="142062" y="69358"/>
                </a:cubicBezTo>
                <a:lnTo>
                  <a:pt x="205446" y="31522"/>
                </a:lnTo>
                <a:cubicBezTo>
                  <a:pt x="213916" y="26466"/>
                  <a:pt x="224880" y="29233"/>
                  <a:pt x="229936" y="37703"/>
                </a:cubicBezTo>
                <a:lnTo>
                  <a:pt x="263739" y="94331"/>
                </a:lnTo>
                <a:lnTo>
                  <a:pt x="293187" y="84193"/>
                </a:lnTo>
                <a:lnTo>
                  <a:pt x="294086" y="84102"/>
                </a:lnTo>
                <a:lnTo>
                  <a:pt x="294086" y="17860"/>
                </a:lnTo>
                <a:cubicBezTo>
                  <a:pt x="294086" y="7996"/>
                  <a:pt x="302082" y="0"/>
                  <a:pt x="31194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F2D585DA-6F9B-4695-B150-1173BE7C9BEA}"/>
              </a:ext>
            </a:extLst>
          </p:cNvPr>
          <p:cNvSpPr>
            <a:spLocks/>
          </p:cNvSpPr>
          <p:nvPr/>
        </p:nvSpPr>
        <p:spPr bwMode="auto">
          <a:xfrm>
            <a:off x="8103435" y="3006877"/>
            <a:ext cx="559392" cy="482409"/>
          </a:xfrm>
          <a:custGeom>
            <a:avLst/>
            <a:gdLst>
              <a:gd name="T0" fmla="*/ 197 w 291"/>
              <a:gd name="T1" fmla="*/ 25 h 203"/>
              <a:gd name="T2" fmla="*/ 231 w 291"/>
              <a:gd name="T3" fmla="*/ 60 h 203"/>
              <a:gd name="T4" fmla="*/ 147 w 291"/>
              <a:gd name="T5" fmla="*/ 139 h 203"/>
              <a:gd name="T6" fmla="*/ 90 w 291"/>
              <a:gd name="T7" fmla="*/ 86 h 203"/>
              <a:gd name="T8" fmla="*/ 0 w 291"/>
              <a:gd name="T9" fmla="*/ 168 h 203"/>
              <a:gd name="T10" fmla="*/ 0 w 291"/>
              <a:gd name="T11" fmla="*/ 203 h 203"/>
              <a:gd name="T12" fmla="*/ 90 w 291"/>
              <a:gd name="T13" fmla="*/ 122 h 203"/>
              <a:gd name="T14" fmla="*/ 147 w 291"/>
              <a:gd name="T15" fmla="*/ 174 h 203"/>
              <a:gd name="T16" fmla="*/ 248 w 291"/>
              <a:gd name="T17" fmla="*/ 79 h 203"/>
              <a:gd name="T18" fmla="*/ 276 w 291"/>
              <a:gd name="T19" fmla="*/ 109 h 203"/>
              <a:gd name="T20" fmla="*/ 291 w 291"/>
              <a:gd name="T21" fmla="*/ 0 h 203"/>
              <a:gd name="T22" fmla="*/ 197 w 291"/>
              <a:gd name="T23" fmla="*/ 25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91" h="203">
                <a:moveTo>
                  <a:pt x="197" y="25"/>
                </a:moveTo>
                <a:lnTo>
                  <a:pt x="231" y="60"/>
                </a:lnTo>
                <a:lnTo>
                  <a:pt x="147" y="139"/>
                </a:lnTo>
                <a:lnTo>
                  <a:pt x="90" y="86"/>
                </a:lnTo>
                <a:lnTo>
                  <a:pt x="0" y="168"/>
                </a:lnTo>
                <a:lnTo>
                  <a:pt x="0" y="203"/>
                </a:lnTo>
                <a:lnTo>
                  <a:pt x="90" y="122"/>
                </a:lnTo>
                <a:lnTo>
                  <a:pt x="147" y="174"/>
                </a:lnTo>
                <a:lnTo>
                  <a:pt x="248" y="79"/>
                </a:lnTo>
                <a:lnTo>
                  <a:pt x="276" y="109"/>
                </a:lnTo>
                <a:lnTo>
                  <a:pt x="291" y="0"/>
                </a:lnTo>
                <a:lnTo>
                  <a:pt x="197" y="25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 kern="0">
              <a:solidFill>
                <a:prstClr val="black"/>
              </a:solidFill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579739" y="168823"/>
            <a:ext cx="10311581" cy="713709"/>
          </a:xfrm>
        </p:spPr>
        <p:txBody>
          <a:bodyPr/>
          <a:lstStyle/>
          <a:p>
            <a:r>
              <a:rPr lang="el-GR" dirty="0"/>
              <a:t>Όραμα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8BAF7-D8AA-4038-8DA5-2860E939D51B}"/>
              </a:ext>
            </a:extLst>
          </p:cNvPr>
          <p:cNvSpPr/>
          <p:nvPr/>
        </p:nvSpPr>
        <p:spPr>
          <a:xfrm>
            <a:off x="673331" y="1942870"/>
            <a:ext cx="3715173" cy="381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l-G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Η </a:t>
            </a:r>
            <a:r>
              <a:rPr lang="el-GR" sz="2200" b="1" dirty="0">
                <a:solidFill>
                  <a:srgbClr val="0A798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έρευνα</a:t>
            </a:r>
            <a:r>
              <a:rPr lang="el-G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η </a:t>
            </a:r>
            <a:r>
              <a:rPr lang="el-GR" sz="2200" b="1" dirty="0">
                <a:solidFill>
                  <a:srgbClr val="0A798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καινοτομία</a:t>
            </a:r>
            <a:r>
              <a:rPr lang="el-G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και οι </a:t>
            </a:r>
            <a:r>
              <a:rPr lang="el-GR" sz="2200" b="1" dirty="0">
                <a:solidFill>
                  <a:srgbClr val="0A798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ΤΠΕ</a:t>
            </a:r>
            <a:r>
              <a:rPr lang="el-G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να αποτελέσουν καταλύτη για τη δημιουργία ενός σύγχρονου, αποδοτικού και φιλικού προς τον πολίτη κράτους</a:t>
            </a:r>
            <a:r>
              <a:rPr lang="el-G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el-G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μίας δυναμικής ψηφιακής οικονομίας</a:t>
            </a:r>
            <a:r>
              <a:rPr lang="el-GR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</a:t>
            </a:r>
            <a:endParaRPr lang="el-GR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l-G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el-GR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ως εργαλεία </a:t>
            </a:r>
            <a:r>
              <a:rPr lang="el-G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54B139-69F1-45E8-9A12-59716D78B172}"/>
              </a:ext>
            </a:extLst>
          </p:cNvPr>
          <p:cNvGrpSpPr/>
          <p:nvPr/>
        </p:nvGrpSpPr>
        <p:grpSpPr>
          <a:xfrm>
            <a:off x="334805" y="1420036"/>
            <a:ext cx="489867" cy="432071"/>
            <a:chOff x="5461149" y="925714"/>
            <a:chExt cx="230197" cy="203038"/>
          </a:xfrm>
          <a:solidFill>
            <a:srgbClr val="0A798A"/>
          </a:solidFill>
        </p:grpSpPr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3433D120-5872-41A5-A4A5-4CDF400B8850}"/>
                </a:ext>
              </a:extLst>
            </p:cNvPr>
            <p:cNvSpPr/>
            <p:nvPr/>
          </p:nvSpPr>
          <p:spPr>
            <a:xfrm rot="16200000" flipH="1">
              <a:off x="5408651" y="978213"/>
              <a:ext cx="203037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1">
                <a:solidFill>
                  <a:srgbClr val="0A798A"/>
                </a:solidFill>
              </a:endParaRPr>
            </a:p>
          </p:txBody>
        </p:sp>
        <p:sp>
          <p:nvSpPr>
            <p:cNvPr id="30" name="Block Arc 28">
              <a:extLst>
                <a:ext uri="{FF2B5EF4-FFF2-40B4-BE49-F238E27FC236}">
                  <a16:creationId xmlns:a16="http://schemas.microsoft.com/office/drawing/2014/main" id="{397962DE-B598-4A58-9704-1468D18EB124}"/>
                </a:ext>
              </a:extLst>
            </p:cNvPr>
            <p:cNvSpPr/>
            <p:nvPr/>
          </p:nvSpPr>
          <p:spPr>
            <a:xfrm rot="16200000" flipH="1">
              <a:off x="5540807" y="978212"/>
              <a:ext cx="203038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1">
                <a:solidFill>
                  <a:srgbClr val="0A798A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5AAE60A-882F-4A0F-92E7-46DE914863D4}"/>
              </a:ext>
            </a:extLst>
          </p:cNvPr>
          <p:cNvGrpSpPr/>
          <p:nvPr/>
        </p:nvGrpSpPr>
        <p:grpSpPr>
          <a:xfrm>
            <a:off x="11540587" y="5301481"/>
            <a:ext cx="489861" cy="432073"/>
            <a:chOff x="7654173" y="1965551"/>
            <a:chExt cx="230195" cy="203039"/>
          </a:xfrm>
          <a:solidFill>
            <a:srgbClr val="0A798A"/>
          </a:solidFill>
        </p:grpSpPr>
        <p:sp>
          <p:nvSpPr>
            <p:cNvPr id="32" name="Block Arc 28">
              <a:extLst>
                <a:ext uri="{FF2B5EF4-FFF2-40B4-BE49-F238E27FC236}">
                  <a16:creationId xmlns:a16="http://schemas.microsoft.com/office/drawing/2014/main" id="{A757E611-F985-461F-954D-4B0EE8A5735B}"/>
                </a:ext>
              </a:extLst>
            </p:cNvPr>
            <p:cNvSpPr/>
            <p:nvPr/>
          </p:nvSpPr>
          <p:spPr>
            <a:xfrm rot="5400000" flipH="1">
              <a:off x="7733828" y="2018050"/>
              <a:ext cx="203039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1" dirty="0">
                <a:solidFill>
                  <a:srgbClr val="0A798A"/>
                </a:solidFill>
              </a:endParaRPr>
            </a:p>
          </p:txBody>
        </p:sp>
        <p:sp>
          <p:nvSpPr>
            <p:cNvPr id="33" name="Block Arc 28">
              <a:extLst>
                <a:ext uri="{FF2B5EF4-FFF2-40B4-BE49-F238E27FC236}">
                  <a16:creationId xmlns:a16="http://schemas.microsoft.com/office/drawing/2014/main" id="{92DC554B-A380-403D-A576-E63387D2D6F7}"/>
                </a:ext>
              </a:extLst>
            </p:cNvPr>
            <p:cNvSpPr/>
            <p:nvPr/>
          </p:nvSpPr>
          <p:spPr>
            <a:xfrm rot="5400000" flipH="1">
              <a:off x="7601675" y="2018050"/>
              <a:ext cx="203038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1">
                <a:solidFill>
                  <a:srgbClr val="0A798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61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막힌 원호 37">
            <a:extLst>
              <a:ext uri="{FF2B5EF4-FFF2-40B4-BE49-F238E27FC236}">
                <a16:creationId xmlns:a16="http://schemas.microsoft.com/office/drawing/2014/main" id="{5FF6AB18-8F45-486F-B97C-05783D1DBAB0}"/>
              </a:ext>
            </a:extLst>
          </p:cNvPr>
          <p:cNvSpPr/>
          <p:nvPr/>
        </p:nvSpPr>
        <p:spPr>
          <a:xfrm rot="10800000">
            <a:off x="3938383" y="1155966"/>
            <a:ext cx="4137966" cy="4137966"/>
          </a:xfrm>
          <a:prstGeom prst="blockArc">
            <a:avLst>
              <a:gd name="adj1" fmla="val 10756194"/>
              <a:gd name="adj2" fmla="val 30178"/>
              <a:gd name="adj3" fmla="val 3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8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358224-EEA3-4244-AC13-7244A9992232}"/>
              </a:ext>
            </a:extLst>
          </p:cNvPr>
          <p:cNvSpPr txBox="1"/>
          <p:nvPr/>
        </p:nvSpPr>
        <p:spPr>
          <a:xfrm>
            <a:off x="412504" y="2116656"/>
            <a:ext cx="3701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Συνδεσιμότητα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Gigabit 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για όλους τους κύριους χώρους </a:t>
            </a:r>
            <a:r>
              <a:rPr lang="el-GR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κοινωνικο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-οικονομικής δραστηριότητας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698858-D261-4881-B89B-C227B916DB3E}"/>
              </a:ext>
            </a:extLst>
          </p:cNvPr>
          <p:cNvSpPr txBox="1"/>
          <p:nvPr/>
        </p:nvSpPr>
        <p:spPr>
          <a:xfrm>
            <a:off x="7996117" y="1478387"/>
            <a:ext cx="37691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Όλα τα ευρωπαϊκά νοικοκυριά, αγροτικά ή αστικά, να έχουν πρόσβαση σε συνδεσιμότητα με ταχύτητα λήψης ≥100Mbps, η οποία να μπορεί να αναβαθμιστεί σε </a:t>
            </a:r>
            <a:r>
              <a:rPr lang="el-GR" altLang="ko-K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Gigabit</a:t>
            </a:r>
            <a:r>
              <a:rPr lang="el-GR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0B4DDD-5B0F-4448-A2D5-73AF6337DBEC}"/>
              </a:ext>
            </a:extLst>
          </p:cNvPr>
          <p:cNvSpPr txBox="1"/>
          <p:nvPr/>
        </p:nvSpPr>
        <p:spPr>
          <a:xfrm>
            <a:off x="1295405" y="5014050"/>
            <a:ext cx="9713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Όλες οι αστικές περιοχές, οι σημαντικές οδικές αρτηρίες θα πρέπει να έχουν αδιάλειπτη κάλυψη </a:t>
            </a:r>
            <a:r>
              <a:rPr lang="el-G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808C1-947E-4E77-A9C1-B6FE963F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Προς μία Ευρωπαϊκή </a:t>
            </a:r>
            <a:r>
              <a:rPr lang="en-US" dirty="0"/>
              <a:t>K</a:t>
            </a:r>
            <a:r>
              <a:rPr lang="el-GR" dirty="0" err="1"/>
              <a:t>οινωνία</a:t>
            </a:r>
            <a:r>
              <a:rPr lang="el-GR" dirty="0"/>
              <a:t> των </a:t>
            </a:r>
            <a:r>
              <a:rPr lang="en-US" dirty="0"/>
              <a:t>Gigabit 2025</a:t>
            </a:r>
            <a:endParaRPr lang="el-GR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BEDD60-DFF2-43A4-9231-3076AC8BDC33}"/>
              </a:ext>
            </a:extLst>
          </p:cNvPr>
          <p:cNvGrpSpPr/>
          <p:nvPr/>
        </p:nvGrpSpPr>
        <p:grpSpPr>
          <a:xfrm>
            <a:off x="4223947" y="1258191"/>
            <a:ext cx="3639051" cy="3631177"/>
            <a:chOff x="2133599" y="9016999"/>
            <a:chExt cx="4806950" cy="4903472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2B5B3795-7FA4-4870-829B-F375B04FF72C}"/>
                </a:ext>
              </a:extLst>
            </p:cNvPr>
            <p:cNvSpPr/>
            <p:nvPr/>
          </p:nvSpPr>
          <p:spPr>
            <a:xfrm>
              <a:off x="4483099" y="9016999"/>
              <a:ext cx="2457450" cy="377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0" y="2880"/>
                  </a:moveTo>
                  <a:cubicBezTo>
                    <a:pt x="8406" y="2429"/>
                    <a:pt x="7178" y="1709"/>
                    <a:pt x="6195" y="851"/>
                  </a:cubicBezTo>
                  <a:cubicBezTo>
                    <a:pt x="5570" y="313"/>
                    <a:pt x="4867" y="0"/>
                    <a:pt x="4119" y="0"/>
                  </a:cubicBezTo>
                  <a:cubicBezTo>
                    <a:pt x="3572" y="29"/>
                    <a:pt x="3092" y="211"/>
                    <a:pt x="2724" y="451"/>
                  </a:cubicBezTo>
                  <a:cubicBezTo>
                    <a:pt x="2344" y="691"/>
                    <a:pt x="2054" y="982"/>
                    <a:pt x="1797" y="1287"/>
                  </a:cubicBezTo>
                  <a:cubicBezTo>
                    <a:pt x="1708" y="1396"/>
                    <a:pt x="1619" y="1513"/>
                    <a:pt x="1540" y="1629"/>
                  </a:cubicBezTo>
                  <a:cubicBezTo>
                    <a:pt x="1395" y="1833"/>
                    <a:pt x="1273" y="2036"/>
                    <a:pt x="1161" y="2240"/>
                  </a:cubicBezTo>
                  <a:cubicBezTo>
                    <a:pt x="982" y="2567"/>
                    <a:pt x="826" y="2902"/>
                    <a:pt x="703" y="3236"/>
                  </a:cubicBezTo>
                  <a:cubicBezTo>
                    <a:pt x="458" y="3913"/>
                    <a:pt x="268" y="4604"/>
                    <a:pt x="167" y="5295"/>
                  </a:cubicBezTo>
                  <a:cubicBezTo>
                    <a:pt x="56" y="5985"/>
                    <a:pt x="0" y="6684"/>
                    <a:pt x="0" y="7382"/>
                  </a:cubicBezTo>
                  <a:cubicBezTo>
                    <a:pt x="0" y="7935"/>
                    <a:pt x="33" y="8487"/>
                    <a:pt x="100" y="9033"/>
                  </a:cubicBezTo>
                  <a:cubicBezTo>
                    <a:pt x="480" y="9004"/>
                    <a:pt x="860" y="8982"/>
                    <a:pt x="1261" y="8982"/>
                  </a:cubicBezTo>
                  <a:cubicBezTo>
                    <a:pt x="3952" y="8982"/>
                    <a:pt x="6374" y="9753"/>
                    <a:pt x="8026" y="10967"/>
                  </a:cubicBezTo>
                  <a:cubicBezTo>
                    <a:pt x="9433" y="12007"/>
                    <a:pt x="10292" y="13367"/>
                    <a:pt x="10292" y="14858"/>
                  </a:cubicBezTo>
                  <a:cubicBezTo>
                    <a:pt x="10292" y="15433"/>
                    <a:pt x="10169" y="15978"/>
                    <a:pt x="9935" y="16502"/>
                  </a:cubicBezTo>
                  <a:cubicBezTo>
                    <a:pt x="11018" y="16873"/>
                    <a:pt x="12067" y="17295"/>
                    <a:pt x="13060" y="17760"/>
                  </a:cubicBezTo>
                  <a:cubicBezTo>
                    <a:pt x="14824" y="18604"/>
                    <a:pt x="16476" y="19564"/>
                    <a:pt x="17827" y="20705"/>
                  </a:cubicBezTo>
                  <a:cubicBezTo>
                    <a:pt x="18162" y="20989"/>
                    <a:pt x="18486" y="21287"/>
                    <a:pt x="18776" y="21600"/>
                  </a:cubicBezTo>
                  <a:cubicBezTo>
                    <a:pt x="20573" y="19622"/>
                    <a:pt x="21600" y="17324"/>
                    <a:pt x="21600" y="14858"/>
                  </a:cubicBezTo>
                  <a:cubicBezTo>
                    <a:pt x="21578" y="9571"/>
                    <a:pt x="16800" y="4996"/>
                    <a:pt x="9890" y="2880"/>
                  </a:cubicBezTo>
                  <a:close/>
                </a:path>
              </a:pathLst>
            </a:custGeom>
            <a:solidFill>
              <a:srgbClr val="0A7B8C"/>
            </a:solidFill>
            <a:ln w="12700">
              <a:miter lim="400000"/>
            </a:ln>
          </p:spPr>
          <p:txBody>
            <a:bodyPr lIns="9144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DDC3D472-85F4-4406-9E51-CA0E44E02D01}"/>
                </a:ext>
              </a:extLst>
            </p:cNvPr>
            <p:cNvSpPr/>
            <p:nvPr/>
          </p:nvSpPr>
          <p:spPr>
            <a:xfrm>
              <a:off x="2641600" y="11963400"/>
              <a:ext cx="4078647" cy="1957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21546" y="12952"/>
                  </a:moveTo>
                  <a:cubicBezTo>
                    <a:pt x="21499" y="12293"/>
                    <a:pt x="21385" y="11662"/>
                    <a:pt x="21244" y="11073"/>
                  </a:cubicBezTo>
                  <a:cubicBezTo>
                    <a:pt x="21123" y="10555"/>
                    <a:pt x="20989" y="10064"/>
                    <a:pt x="20834" y="9588"/>
                  </a:cubicBezTo>
                  <a:cubicBezTo>
                    <a:pt x="20807" y="9503"/>
                    <a:pt x="20781" y="9433"/>
                    <a:pt x="20760" y="9349"/>
                  </a:cubicBezTo>
                  <a:cubicBezTo>
                    <a:pt x="20579" y="8803"/>
                    <a:pt x="20384" y="8270"/>
                    <a:pt x="20176" y="7751"/>
                  </a:cubicBezTo>
                  <a:cubicBezTo>
                    <a:pt x="19760" y="6728"/>
                    <a:pt x="19310" y="5775"/>
                    <a:pt x="18826" y="4878"/>
                  </a:cubicBezTo>
                  <a:cubicBezTo>
                    <a:pt x="18349" y="3981"/>
                    <a:pt x="17846" y="3140"/>
                    <a:pt x="17322" y="2355"/>
                  </a:cubicBezTo>
                  <a:cubicBezTo>
                    <a:pt x="16757" y="1500"/>
                    <a:pt x="16166" y="715"/>
                    <a:pt x="15562" y="0"/>
                  </a:cubicBezTo>
                  <a:cubicBezTo>
                    <a:pt x="15562" y="0"/>
                    <a:pt x="15562" y="0"/>
                    <a:pt x="15562" y="0"/>
                  </a:cubicBezTo>
                  <a:cubicBezTo>
                    <a:pt x="14971" y="3322"/>
                    <a:pt x="13654" y="5915"/>
                    <a:pt x="12016" y="6938"/>
                  </a:cubicBezTo>
                  <a:cubicBezTo>
                    <a:pt x="11525" y="7247"/>
                    <a:pt x="11008" y="7401"/>
                    <a:pt x="10471" y="7401"/>
                  </a:cubicBezTo>
                  <a:cubicBezTo>
                    <a:pt x="9007" y="7401"/>
                    <a:pt x="7677" y="6181"/>
                    <a:pt x="6696" y="4219"/>
                  </a:cubicBezTo>
                  <a:cubicBezTo>
                    <a:pt x="6092" y="5074"/>
                    <a:pt x="5454" y="5831"/>
                    <a:pt x="4796" y="6504"/>
                  </a:cubicBezTo>
                  <a:cubicBezTo>
                    <a:pt x="3607" y="7695"/>
                    <a:pt x="2351" y="8620"/>
                    <a:pt x="1041" y="9083"/>
                  </a:cubicBezTo>
                  <a:cubicBezTo>
                    <a:pt x="699" y="9195"/>
                    <a:pt x="349" y="9279"/>
                    <a:pt x="0" y="9307"/>
                  </a:cubicBezTo>
                  <a:cubicBezTo>
                    <a:pt x="2149" y="16680"/>
                    <a:pt x="6031" y="21600"/>
                    <a:pt x="10464" y="21600"/>
                  </a:cubicBezTo>
                  <a:cubicBezTo>
                    <a:pt x="12775" y="21600"/>
                    <a:pt x="14937" y="20254"/>
                    <a:pt x="16784" y="17942"/>
                  </a:cubicBezTo>
                  <a:cubicBezTo>
                    <a:pt x="17738" y="16736"/>
                    <a:pt x="18819" y="16021"/>
                    <a:pt x="19934" y="16049"/>
                  </a:cubicBezTo>
                  <a:cubicBezTo>
                    <a:pt x="20606" y="16063"/>
                    <a:pt x="21123" y="15699"/>
                    <a:pt x="21405" y="14886"/>
                  </a:cubicBezTo>
                  <a:cubicBezTo>
                    <a:pt x="21405" y="14886"/>
                    <a:pt x="21405" y="14886"/>
                    <a:pt x="21405" y="14886"/>
                  </a:cubicBezTo>
                  <a:cubicBezTo>
                    <a:pt x="21405" y="14886"/>
                    <a:pt x="21405" y="14886"/>
                    <a:pt x="21405" y="14886"/>
                  </a:cubicBezTo>
                  <a:cubicBezTo>
                    <a:pt x="21566" y="14297"/>
                    <a:pt x="21600" y="13610"/>
                    <a:pt x="21546" y="12952"/>
                  </a:cubicBezTo>
                  <a:close/>
                </a:path>
              </a:pathLst>
            </a:custGeom>
            <a:solidFill>
              <a:srgbClr val="E38C1A"/>
            </a:solidFill>
            <a:ln w="12700">
              <a:miter lim="400000"/>
            </a:ln>
          </p:spPr>
          <p:txBody>
            <a:bodyPr lIns="38100" tIns="324000" rIns="38100" bIns="182880" anchor="b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72B1EC0C-5A5E-4B5C-A3FE-E3B2B34FAD2E}"/>
                </a:ext>
              </a:extLst>
            </p:cNvPr>
            <p:cNvSpPr/>
            <p:nvPr/>
          </p:nvSpPr>
          <p:spPr>
            <a:xfrm>
              <a:off x="2133599" y="9296400"/>
              <a:ext cx="2475746" cy="3471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591" extrusionOk="0">
                  <a:moveTo>
                    <a:pt x="21450" y="0"/>
                  </a:moveTo>
                  <a:cubicBezTo>
                    <a:pt x="10446" y="55"/>
                    <a:pt x="1545" y="6476"/>
                    <a:pt x="1545" y="14389"/>
                  </a:cubicBezTo>
                  <a:cubicBezTo>
                    <a:pt x="1545" y="14753"/>
                    <a:pt x="1567" y="15116"/>
                    <a:pt x="1600" y="15471"/>
                  </a:cubicBezTo>
                  <a:cubicBezTo>
                    <a:pt x="1721" y="16672"/>
                    <a:pt x="1302" y="17857"/>
                    <a:pt x="499" y="18915"/>
                  </a:cubicBezTo>
                  <a:cubicBezTo>
                    <a:pt x="-18" y="19594"/>
                    <a:pt x="-150" y="20218"/>
                    <a:pt x="180" y="20715"/>
                  </a:cubicBezTo>
                  <a:cubicBezTo>
                    <a:pt x="455" y="21047"/>
                    <a:pt x="906" y="21268"/>
                    <a:pt x="1402" y="21395"/>
                  </a:cubicBezTo>
                  <a:cubicBezTo>
                    <a:pt x="1886" y="21521"/>
                    <a:pt x="2392" y="21568"/>
                    <a:pt x="2909" y="21584"/>
                  </a:cubicBezTo>
                  <a:cubicBezTo>
                    <a:pt x="3360" y="21600"/>
                    <a:pt x="3811" y="21584"/>
                    <a:pt x="4262" y="21561"/>
                  </a:cubicBezTo>
                  <a:cubicBezTo>
                    <a:pt x="4339" y="21553"/>
                    <a:pt x="4427" y="21553"/>
                    <a:pt x="4505" y="21545"/>
                  </a:cubicBezTo>
                  <a:cubicBezTo>
                    <a:pt x="5022" y="21505"/>
                    <a:pt x="5550" y="21442"/>
                    <a:pt x="6056" y="21363"/>
                  </a:cubicBezTo>
                  <a:cubicBezTo>
                    <a:pt x="7079" y="21197"/>
                    <a:pt x="8103" y="20992"/>
                    <a:pt x="9093" y="20731"/>
                  </a:cubicBezTo>
                  <a:cubicBezTo>
                    <a:pt x="10083" y="20479"/>
                    <a:pt x="11063" y="20178"/>
                    <a:pt x="12009" y="19847"/>
                  </a:cubicBezTo>
                  <a:cubicBezTo>
                    <a:pt x="13032" y="19499"/>
                    <a:pt x="14012" y="19104"/>
                    <a:pt x="14969" y="18670"/>
                  </a:cubicBezTo>
                  <a:cubicBezTo>
                    <a:pt x="14969" y="18670"/>
                    <a:pt x="14969" y="18670"/>
                    <a:pt x="14969" y="18670"/>
                  </a:cubicBezTo>
                  <a:cubicBezTo>
                    <a:pt x="13549" y="17541"/>
                    <a:pt x="12691" y="16040"/>
                    <a:pt x="12691" y="14397"/>
                  </a:cubicBezTo>
                  <a:cubicBezTo>
                    <a:pt x="12691" y="13971"/>
                    <a:pt x="12746" y="13552"/>
                    <a:pt x="12867" y="13142"/>
                  </a:cubicBezTo>
                  <a:cubicBezTo>
                    <a:pt x="13560" y="10622"/>
                    <a:pt x="16322" y="8640"/>
                    <a:pt x="19821" y="8135"/>
                  </a:cubicBezTo>
                  <a:cubicBezTo>
                    <a:pt x="19733" y="7511"/>
                    <a:pt x="19689" y="6887"/>
                    <a:pt x="19689" y="6263"/>
                  </a:cubicBezTo>
                  <a:cubicBezTo>
                    <a:pt x="19700" y="4715"/>
                    <a:pt x="19932" y="3151"/>
                    <a:pt x="20548" y="1658"/>
                  </a:cubicBezTo>
                  <a:cubicBezTo>
                    <a:pt x="20779" y="1090"/>
                    <a:pt x="21065" y="529"/>
                    <a:pt x="2145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lIns="38100" tIns="38100" rIns="73152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E3BFC52B-3C4C-4720-BFD0-ABDE5453AF13}"/>
              </a:ext>
            </a:extLst>
          </p:cNvPr>
          <p:cNvSpPr/>
          <p:nvPr/>
        </p:nvSpPr>
        <p:spPr>
          <a:xfrm>
            <a:off x="4973853" y="2129399"/>
            <a:ext cx="2272358" cy="2272358"/>
          </a:xfrm>
          <a:prstGeom prst="donut">
            <a:avLst>
              <a:gd name="adj" fmla="val 9402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aphic 6" descr="Lightbulb">
            <a:extLst>
              <a:ext uri="{FF2B5EF4-FFF2-40B4-BE49-F238E27FC236}">
                <a16:creationId xmlns:a16="http://schemas.microsoft.com/office/drawing/2014/main" id="{3182C7DC-5F32-432A-AFB1-5585EBFEACA9}"/>
              </a:ext>
            </a:extLst>
          </p:cNvPr>
          <p:cNvGrpSpPr/>
          <p:nvPr/>
        </p:nvGrpSpPr>
        <p:grpSpPr>
          <a:xfrm>
            <a:off x="6232674" y="1623567"/>
            <a:ext cx="400265" cy="400265"/>
            <a:chOff x="6232673" y="1623567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2A139AC-C02D-476F-9FA9-C96CE5EB88E7}"/>
                </a:ext>
              </a:extLst>
            </p:cNvPr>
            <p:cNvSpPr/>
            <p:nvPr/>
          </p:nvSpPr>
          <p:spPr>
            <a:xfrm>
              <a:off x="6378602" y="1890410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FB157C-C158-4950-90E7-92B5E57ED041}"/>
                </a:ext>
              </a:extLst>
            </p:cNvPr>
            <p:cNvSpPr/>
            <p:nvPr/>
          </p:nvSpPr>
          <p:spPr>
            <a:xfrm>
              <a:off x="6378602" y="1932104"/>
              <a:ext cx="108405" cy="25016"/>
            </a:xfrm>
            <a:custGeom>
              <a:avLst/>
              <a:gdLst>
                <a:gd name="connsiteX0" fmla="*/ 12508 w 108405"/>
                <a:gd name="connsiteY0" fmla="*/ 0 h 25016"/>
                <a:gd name="connsiteX1" fmla="*/ 95897 w 108405"/>
                <a:gd name="connsiteY1" fmla="*/ 0 h 25016"/>
                <a:gd name="connsiteX2" fmla="*/ 108405 w 108405"/>
                <a:gd name="connsiteY2" fmla="*/ 12508 h 25016"/>
                <a:gd name="connsiteX3" fmla="*/ 95897 w 108405"/>
                <a:gd name="connsiteY3" fmla="*/ 25017 h 25016"/>
                <a:gd name="connsiteX4" fmla="*/ 12508 w 108405"/>
                <a:gd name="connsiteY4" fmla="*/ 25017 h 25016"/>
                <a:gd name="connsiteX5" fmla="*/ 0 w 108405"/>
                <a:gd name="connsiteY5" fmla="*/ 12508 h 25016"/>
                <a:gd name="connsiteX6" fmla="*/ 12508 w 108405"/>
                <a:gd name="connsiteY6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05" h="25016">
                  <a:moveTo>
                    <a:pt x="12508" y="0"/>
                  </a:moveTo>
                  <a:lnTo>
                    <a:pt x="95897" y="0"/>
                  </a:lnTo>
                  <a:cubicBezTo>
                    <a:pt x="102985" y="0"/>
                    <a:pt x="108405" y="5420"/>
                    <a:pt x="108405" y="12508"/>
                  </a:cubicBezTo>
                  <a:cubicBezTo>
                    <a:pt x="108405" y="19596"/>
                    <a:pt x="102985" y="25017"/>
                    <a:pt x="95897" y="25017"/>
                  </a:cubicBezTo>
                  <a:lnTo>
                    <a:pt x="12508" y="25017"/>
                  </a:lnTo>
                  <a:cubicBezTo>
                    <a:pt x="5420" y="25017"/>
                    <a:pt x="0" y="19596"/>
                    <a:pt x="0" y="12508"/>
                  </a:cubicBezTo>
                  <a:cubicBezTo>
                    <a:pt x="0" y="5420"/>
                    <a:pt x="5420" y="0"/>
                    <a:pt x="12508" y="0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EB1CC42-140D-4831-9F79-2E1DA70CD546}"/>
                </a:ext>
              </a:extLst>
            </p:cNvPr>
            <p:cNvSpPr/>
            <p:nvPr/>
          </p:nvSpPr>
          <p:spPr>
            <a:xfrm>
              <a:off x="6405704" y="1973798"/>
              <a:ext cx="54202" cy="25016"/>
            </a:xfrm>
            <a:custGeom>
              <a:avLst/>
              <a:gdLst>
                <a:gd name="connsiteX0" fmla="*/ 0 w 54202"/>
                <a:gd name="connsiteY0" fmla="*/ 0 h 25016"/>
                <a:gd name="connsiteX1" fmla="*/ 27101 w 54202"/>
                <a:gd name="connsiteY1" fmla="*/ 25017 h 25016"/>
                <a:gd name="connsiteX2" fmla="*/ 54203 w 54202"/>
                <a:gd name="connsiteY2" fmla="*/ 0 h 25016"/>
                <a:gd name="connsiteX3" fmla="*/ 0 w 54202"/>
                <a:gd name="connsiteY3" fmla="*/ 0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02" h="25016">
                  <a:moveTo>
                    <a:pt x="0" y="0"/>
                  </a:moveTo>
                  <a:cubicBezTo>
                    <a:pt x="1251" y="14176"/>
                    <a:pt x="12925" y="25017"/>
                    <a:pt x="27101" y="25017"/>
                  </a:cubicBezTo>
                  <a:cubicBezTo>
                    <a:pt x="41277" y="25017"/>
                    <a:pt x="52952" y="14176"/>
                    <a:pt x="542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B159DA-A8DC-4C3D-AD23-ADE5115B3B6B}"/>
                </a:ext>
              </a:extLst>
            </p:cNvPr>
            <p:cNvSpPr/>
            <p:nvPr/>
          </p:nvSpPr>
          <p:spPr>
            <a:xfrm>
              <a:off x="6324400" y="1648583"/>
              <a:ext cx="216810" cy="225149"/>
            </a:xfrm>
            <a:custGeom>
              <a:avLst/>
              <a:gdLst>
                <a:gd name="connsiteX0" fmla="*/ 108405 w 216810"/>
                <a:gd name="connsiteY0" fmla="*/ 0 h 225149"/>
                <a:gd name="connsiteX1" fmla="*/ 108405 w 216810"/>
                <a:gd name="connsiteY1" fmla="*/ 0 h 225149"/>
                <a:gd name="connsiteX2" fmla="*/ 108405 w 216810"/>
                <a:gd name="connsiteY2" fmla="*/ 0 h 225149"/>
                <a:gd name="connsiteX3" fmla="*/ 0 w 216810"/>
                <a:gd name="connsiteY3" fmla="*/ 107154 h 225149"/>
                <a:gd name="connsiteX4" fmla="*/ 0 w 216810"/>
                <a:gd name="connsiteY4" fmla="*/ 110907 h 225149"/>
                <a:gd name="connsiteX5" fmla="*/ 7505 w 216810"/>
                <a:gd name="connsiteY5" fmla="*/ 148432 h 225149"/>
                <a:gd name="connsiteX6" fmla="*/ 26267 w 216810"/>
                <a:gd name="connsiteY6" fmla="*/ 179285 h 225149"/>
                <a:gd name="connsiteX7" fmla="*/ 51701 w 216810"/>
                <a:gd name="connsiteY7" fmla="*/ 220563 h 225149"/>
                <a:gd name="connsiteX8" fmla="*/ 59206 w 216810"/>
                <a:gd name="connsiteY8" fmla="*/ 225149 h 225149"/>
                <a:gd name="connsiteX9" fmla="*/ 157604 w 216810"/>
                <a:gd name="connsiteY9" fmla="*/ 225149 h 225149"/>
                <a:gd name="connsiteX10" fmla="*/ 165109 w 216810"/>
                <a:gd name="connsiteY10" fmla="*/ 220563 h 225149"/>
                <a:gd name="connsiteX11" fmla="*/ 190543 w 216810"/>
                <a:gd name="connsiteY11" fmla="*/ 179285 h 225149"/>
                <a:gd name="connsiteX12" fmla="*/ 209305 w 216810"/>
                <a:gd name="connsiteY12" fmla="*/ 148432 h 225149"/>
                <a:gd name="connsiteX13" fmla="*/ 216810 w 216810"/>
                <a:gd name="connsiteY13" fmla="*/ 110907 h 225149"/>
                <a:gd name="connsiteX14" fmla="*/ 216810 w 216810"/>
                <a:gd name="connsiteY14" fmla="*/ 107154 h 225149"/>
                <a:gd name="connsiteX15" fmla="*/ 108405 w 216810"/>
                <a:gd name="connsiteY15" fmla="*/ 0 h 225149"/>
                <a:gd name="connsiteX16" fmla="*/ 191794 w 216810"/>
                <a:gd name="connsiteY16" fmla="*/ 110490 h 225149"/>
                <a:gd name="connsiteX17" fmla="*/ 185956 w 216810"/>
                <a:gd name="connsiteY17" fmla="*/ 139676 h 225149"/>
                <a:gd name="connsiteX18" fmla="*/ 171780 w 216810"/>
                <a:gd name="connsiteY18" fmla="*/ 162608 h 225149"/>
                <a:gd name="connsiteX19" fmla="*/ 147598 w 216810"/>
                <a:gd name="connsiteY19" fmla="*/ 200133 h 225149"/>
                <a:gd name="connsiteX20" fmla="*/ 108405 w 216810"/>
                <a:gd name="connsiteY20" fmla="*/ 200133 h 225149"/>
                <a:gd name="connsiteX21" fmla="*/ 69629 w 216810"/>
                <a:gd name="connsiteY21" fmla="*/ 200133 h 225149"/>
                <a:gd name="connsiteX22" fmla="*/ 45447 w 216810"/>
                <a:gd name="connsiteY22" fmla="*/ 162608 h 225149"/>
                <a:gd name="connsiteX23" fmla="*/ 31271 w 216810"/>
                <a:gd name="connsiteY23" fmla="*/ 139676 h 225149"/>
                <a:gd name="connsiteX24" fmla="*/ 25434 w 216810"/>
                <a:gd name="connsiteY24" fmla="*/ 110490 h 225149"/>
                <a:gd name="connsiteX25" fmla="*/ 25434 w 216810"/>
                <a:gd name="connsiteY25" fmla="*/ 107154 h 225149"/>
                <a:gd name="connsiteX26" fmla="*/ 108822 w 216810"/>
                <a:gd name="connsiteY26" fmla="*/ 24600 h 225149"/>
                <a:gd name="connsiteX27" fmla="*/ 108822 w 216810"/>
                <a:gd name="connsiteY27" fmla="*/ 24600 h 225149"/>
                <a:gd name="connsiteX28" fmla="*/ 108822 w 216810"/>
                <a:gd name="connsiteY28" fmla="*/ 24600 h 225149"/>
                <a:gd name="connsiteX29" fmla="*/ 108822 w 216810"/>
                <a:gd name="connsiteY29" fmla="*/ 24600 h 225149"/>
                <a:gd name="connsiteX30" fmla="*/ 108822 w 216810"/>
                <a:gd name="connsiteY30" fmla="*/ 24600 h 225149"/>
                <a:gd name="connsiteX31" fmla="*/ 108822 w 216810"/>
                <a:gd name="connsiteY31" fmla="*/ 24600 h 225149"/>
                <a:gd name="connsiteX32" fmla="*/ 108822 w 216810"/>
                <a:gd name="connsiteY32" fmla="*/ 24600 h 225149"/>
                <a:gd name="connsiteX33" fmla="*/ 192211 w 216810"/>
                <a:gd name="connsiteY33" fmla="*/ 107154 h 225149"/>
                <a:gd name="connsiteX34" fmla="*/ 192211 w 216810"/>
                <a:gd name="connsiteY34" fmla="*/ 110490 h 2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6810" h="225149">
                  <a:moveTo>
                    <a:pt x="108405" y="0"/>
                  </a:moveTo>
                  <a:cubicBezTo>
                    <a:pt x="108405" y="0"/>
                    <a:pt x="108405" y="0"/>
                    <a:pt x="108405" y="0"/>
                  </a:cubicBezTo>
                  <a:cubicBezTo>
                    <a:pt x="108405" y="0"/>
                    <a:pt x="108405" y="0"/>
                    <a:pt x="108405" y="0"/>
                  </a:cubicBezTo>
                  <a:cubicBezTo>
                    <a:pt x="49199" y="417"/>
                    <a:pt x="1251" y="47948"/>
                    <a:pt x="0" y="107154"/>
                  </a:cubicBezTo>
                  <a:lnTo>
                    <a:pt x="0" y="110907"/>
                  </a:lnTo>
                  <a:cubicBezTo>
                    <a:pt x="417" y="123832"/>
                    <a:pt x="2919" y="136340"/>
                    <a:pt x="7505" y="148432"/>
                  </a:cubicBezTo>
                  <a:cubicBezTo>
                    <a:pt x="12091" y="159689"/>
                    <a:pt x="18345" y="170113"/>
                    <a:pt x="26267" y="179285"/>
                  </a:cubicBezTo>
                  <a:cubicBezTo>
                    <a:pt x="36274" y="190126"/>
                    <a:pt x="47115" y="211390"/>
                    <a:pt x="51701" y="220563"/>
                  </a:cubicBezTo>
                  <a:cubicBezTo>
                    <a:pt x="52952" y="223481"/>
                    <a:pt x="55870" y="225149"/>
                    <a:pt x="59206" y="225149"/>
                  </a:cubicBezTo>
                  <a:lnTo>
                    <a:pt x="157604" y="225149"/>
                  </a:lnTo>
                  <a:cubicBezTo>
                    <a:pt x="160940" y="225149"/>
                    <a:pt x="163858" y="223481"/>
                    <a:pt x="165109" y="220563"/>
                  </a:cubicBezTo>
                  <a:cubicBezTo>
                    <a:pt x="169696" y="211390"/>
                    <a:pt x="180536" y="190126"/>
                    <a:pt x="190543" y="179285"/>
                  </a:cubicBezTo>
                  <a:cubicBezTo>
                    <a:pt x="198465" y="170113"/>
                    <a:pt x="205136" y="159689"/>
                    <a:pt x="209305" y="148432"/>
                  </a:cubicBezTo>
                  <a:cubicBezTo>
                    <a:pt x="213892" y="136340"/>
                    <a:pt x="216393" y="123832"/>
                    <a:pt x="216810" y="110907"/>
                  </a:cubicBezTo>
                  <a:lnTo>
                    <a:pt x="216810" y="107154"/>
                  </a:lnTo>
                  <a:cubicBezTo>
                    <a:pt x="215559" y="47948"/>
                    <a:pt x="167611" y="417"/>
                    <a:pt x="108405" y="0"/>
                  </a:cubicBezTo>
                  <a:close/>
                  <a:moveTo>
                    <a:pt x="191794" y="110490"/>
                  </a:moveTo>
                  <a:cubicBezTo>
                    <a:pt x="191377" y="120496"/>
                    <a:pt x="189292" y="130503"/>
                    <a:pt x="185956" y="139676"/>
                  </a:cubicBezTo>
                  <a:cubicBezTo>
                    <a:pt x="182621" y="148015"/>
                    <a:pt x="178035" y="155937"/>
                    <a:pt x="171780" y="162608"/>
                  </a:cubicBezTo>
                  <a:cubicBezTo>
                    <a:pt x="162191" y="174282"/>
                    <a:pt x="153852" y="186790"/>
                    <a:pt x="147598" y="200133"/>
                  </a:cubicBezTo>
                  <a:lnTo>
                    <a:pt x="108405" y="200133"/>
                  </a:lnTo>
                  <a:lnTo>
                    <a:pt x="69629" y="200133"/>
                  </a:lnTo>
                  <a:cubicBezTo>
                    <a:pt x="62958" y="186790"/>
                    <a:pt x="54619" y="174282"/>
                    <a:pt x="45447" y="162608"/>
                  </a:cubicBezTo>
                  <a:cubicBezTo>
                    <a:pt x="39610" y="155937"/>
                    <a:pt x="34606" y="148015"/>
                    <a:pt x="31271" y="139676"/>
                  </a:cubicBezTo>
                  <a:cubicBezTo>
                    <a:pt x="27518" y="130503"/>
                    <a:pt x="25850" y="120496"/>
                    <a:pt x="25434" y="110490"/>
                  </a:cubicBezTo>
                  <a:lnTo>
                    <a:pt x="25434" y="107154"/>
                  </a:lnTo>
                  <a:cubicBezTo>
                    <a:pt x="26267" y="61708"/>
                    <a:pt x="63375" y="25017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08822" y="24600"/>
                    <a:pt x="108822" y="24600"/>
                    <a:pt x="108822" y="24600"/>
                  </a:cubicBezTo>
                  <a:cubicBezTo>
                    <a:pt x="108822" y="24600"/>
                    <a:pt x="108822" y="24600"/>
                    <a:pt x="108822" y="24600"/>
                  </a:cubicBezTo>
                  <a:lnTo>
                    <a:pt x="108822" y="24600"/>
                  </a:lnTo>
                  <a:lnTo>
                    <a:pt x="108822" y="24600"/>
                  </a:lnTo>
                  <a:cubicBezTo>
                    <a:pt x="154269" y="25017"/>
                    <a:pt x="191377" y="61291"/>
                    <a:pt x="192211" y="107154"/>
                  </a:cubicBezTo>
                  <a:lnTo>
                    <a:pt x="192211" y="11049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Graphic 8" descr="Single gear">
            <a:extLst>
              <a:ext uri="{FF2B5EF4-FFF2-40B4-BE49-F238E27FC236}">
                <a16:creationId xmlns:a16="http://schemas.microsoft.com/office/drawing/2014/main" id="{CEE1A70F-3EB1-4D70-8D35-438240BE9D83}"/>
              </a:ext>
            </a:extLst>
          </p:cNvPr>
          <p:cNvSpPr/>
          <p:nvPr/>
        </p:nvSpPr>
        <p:spPr>
          <a:xfrm>
            <a:off x="7140104" y="4145569"/>
            <a:ext cx="283937" cy="283521"/>
          </a:xfrm>
          <a:custGeom>
            <a:avLst/>
            <a:gdLst>
              <a:gd name="connsiteX0" fmla="*/ 141761 w 283937"/>
              <a:gd name="connsiteY0" fmla="*/ 191794 h 283521"/>
              <a:gd name="connsiteX1" fmla="*/ 91727 w 283937"/>
              <a:gd name="connsiteY1" fmla="*/ 141761 h 283521"/>
              <a:gd name="connsiteX2" fmla="*/ 141761 w 283937"/>
              <a:gd name="connsiteY2" fmla="*/ 91727 h 283521"/>
              <a:gd name="connsiteX3" fmla="*/ 191794 w 283937"/>
              <a:gd name="connsiteY3" fmla="*/ 141761 h 283521"/>
              <a:gd name="connsiteX4" fmla="*/ 141761 w 283937"/>
              <a:gd name="connsiteY4" fmla="*/ 191794 h 283521"/>
              <a:gd name="connsiteX5" fmla="*/ 254335 w 283937"/>
              <a:gd name="connsiteY5" fmla="*/ 110490 h 283521"/>
              <a:gd name="connsiteX6" fmla="*/ 243495 w 283937"/>
              <a:gd name="connsiteY6" fmla="*/ 84639 h 283521"/>
              <a:gd name="connsiteX7" fmla="*/ 253918 w 283937"/>
              <a:gd name="connsiteY7" fmla="*/ 53369 h 283521"/>
              <a:gd name="connsiteX8" fmla="*/ 230152 w 283937"/>
              <a:gd name="connsiteY8" fmla="*/ 29603 h 283521"/>
              <a:gd name="connsiteX9" fmla="*/ 198882 w 283937"/>
              <a:gd name="connsiteY9" fmla="*/ 40027 h 283521"/>
              <a:gd name="connsiteX10" fmla="*/ 172614 w 283937"/>
              <a:gd name="connsiteY10" fmla="*/ 29186 h 283521"/>
              <a:gd name="connsiteX11" fmla="*/ 158438 w 283937"/>
              <a:gd name="connsiteY11" fmla="*/ 0 h 283521"/>
              <a:gd name="connsiteX12" fmla="*/ 125083 w 283937"/>
              <a:gd name="connsiteY12" fmla="*/ 0 h 283521"/>
              <a:gd name="connsiteX13" fmla="*/ 110490 w 283937"/>
              <a:gd name="connsiteY13" fmla="*/ 29186 h 283521"/>
              <a:gd name="connsiteX14" fmla="*/ 84639 w 283937"/>
              <a:gd name="connsiteY14" fmla="*/ 40027 h 283521"/>
              <a:gd name="connsiteX15" fmla="*/ 53369 w 283937"/>
              <a:gd name="connsiteY15" fmla="*/ 29603 h 283521"/>
              <a:gd name="connsiteX16" fmla="*/ 29603 w 283937"/>
              <a:gd name="connsiteY16" fmla="*/ 53369 h 283521"/>
              <a:gd name="connsiteX17" fmla="*/ 40027 w 283937"/>
              <a:gd name="connsiteY17" fmla="*/ 84639 h 283521"/>
              <a:gd name="connsiteX18" fmla="*/ 29186 w 283937"/>
              <a:gd name="connsiteY18" fmla="*/ 110907 h 283521"/>
              <a:gd name="connsiteX19" fmla="*/ 0 w 283937"/>
              <a:gd name="connsiteY19" fmla="*/ 125083 h 283521"/>
              <a:gd name="connsiteX20" fmla="*/ 0 w 283937"/>
              <a:gd name="connsiteY20" fmla="*/ 158438 h 283521"/>
              <a:gd name="connsiteX21" fmla="*/ 29186 w 283937"/>
              <a:gd name="connsiteY21" fmla="*/ 173031 h 283521"/>
              <a:gd name="connsiteX22" fmla="*/ 40027 w 283937"/>
              <a:gd name="connsiteY22" fmla="*/ 198882 h 283521"/>
              <a:gd name="connsiteX23" fmla="*/ 29603 w 283937"/>
              <a:gd name="connsiteY23" fmla="*/ 230152 h 283521"/>
              <a:gd name="connsiteX24" fmla="*/ 53369 w 283937"/>
              <a:gd name="connsiteY24" fmla="*/ 253918 h 283521"/>
              <a:gd name="connsiteX25" fmla="*/ 84639 w 283937"/>
              <a:gd name="connsiteY25" fmla="*/ 243495 h 283521"/>
              <a:gd name="connsiteX26" fmla="*/ 110907 w 283937"/>
              <a:gd name="connsiteY26" fmla="*/ 254335 h 283521"/>
              <a:gd name="connsiteX27" fmla="*/ 125500 w 283937"/>
              <a:gd name="connsiteY27" fmla="*/ 283521 h 283521"/>
              <a:gd name="connsiteX28" fmla="*/ 158855 w 283937"/>
              <a:gd name="connsiteY28" fmla="*/ 283521 h 283521"/>
              <a:gd name="connsiteX29" fmla="*/ 173448 w 283937"/>
              <a:gd name="connsiteY29" fmla="*/ 254335 h 283521"/>
              <a:gd name="connsiteX30" fmla="*/ 199299 w 283937"/>
              <a:gd name="connsiteY30" fmla="*/ 243495 h 283521"/>
              <a:gd name="connsiteX31" fmla="*/ 230569 w 283937"/>
              <a:gd name="connsiteY31" fmla="*/ 253918 h 283521"/>
              <a:gd name="connsiteX32" fmla="*/ 254335 w 283937"/>
              <a:gd name="connsiteY32" fmla="*/ 230152 h 283521"/>
              <a:gd name="connsiteX33" fmla="*/ 243911 w 283937"/>
              <a:gd name="connsiteY33" fmla="*/ 198882 h 283521"/>
              <a:gd name="connsiteX34" fmla="*/ 254752 w 283937"/>
              <a:gd name="connsiteY34" fmla="*/ 172614 h 283521"/>
              <a:gd name="connsiteX35" fmla="*/ 283938 w 283937"/>
              <a:gd name="connsiteY35" fmla="*/ 158021 h 283521"/>
              <a:gd name="connsiteX36" fmla="*/ 283938 w 283937"/>
              <a:gd name="connsiteY36" fmla="*/ 124666 h 283521"/>
              <a:gd name="connsiteX37" fmla="*/ 254335 w 283937"/>
              <a:gd name="connsiteY37" fmla="*/ 110490 h 2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37" h="283521">
                <a:moveTo>
                  <a:pt x="141761" y="191794"/>
                </a:moveTo>
                <a:cubicBezTo>
                  <a:pt x="114242" y="191794"/>
                  <a:pt x="91727" y="169279"/>
                  <a:pt x="91727" y="141761"/>
                </a:cubicBezTo>
                <a:cubicBezTo>
                  <a:pt x="91727" y="114242"/>
                  <a:pt x="114242" y="91727"/>
                  <a:pt x="141761" y="91727"/>
                </a:cubicBezTo>
                <a:cubicBezTo>
                  <a:pt x="169279" y="91727"/>
                  <a:pt x="191794" y="114242"/>
                  <a:pt x="191794" y="141761"/>
                </a:cubicBezTo>
                <a:cubicBezTo>
                  <a:pt x="191794" y="169279"/>
                  <a:pt x="169279" y="191794"/>
                  <a:pt x="141761" y="191794"/>
                </a:cubicBezTo>
                <a:close/>
                <a:moveTo>
                  <a:pt x="254335" y="110490"/>
                </a:moveTo>
                <a:cubicBezTo>
                  <a:pt x="251833" y="101317"/>
                  <a:pt x="248081" y="92561"/>
                  <a:pt x="243495" y="84639"/>
                </a:cubicBezTo>
                <a:lnTo>
                  <a:pt x="253918" y="53369"/>
                </a:lnTo>
                <a:lnTo>
                  <a:pt x="230152" y="29603"/>
                </a:lnTo>
                <a:lnTo>
                  <a:pt x="198882" y="40027"/>
                </a:lnTo>
                <a:cubicBezTo>
                  <a:pt x="190543" y="35440"/>
                  <a:pt x="181787" y="31688"/>
                  <a:pt x="172614" y="29186"/>
                </a:cubicBezTo>
                <a:lnTo>
                  <a:pt x="158438" y="0"/>
                </a:lnTo>
                <a:lnTo>
                  <a:pt x="125083" y="0"/>
                </a:lnTo>
                <a:lnTo>
                  <a:pt x="110490" y="29186"/>
                </a:lnTo>
                <a:cubicBezTo>
                  <a:pt x="101317" y="31688"/>
                  <a:pt x="92561" y="35440"/>
                  <a:pt x="84639" y="40027"/>
                </a:cubicBezTo>
                <a:lnTo>
                  <a:pt x="53369" y="29603"/>
                </a:lnTo>
                <a:lnTo>
                  <a:pt x="29603" y="53369"/>
                </a:lnTo>
                <a:lnTo>
                  <a:pt x="40027" y="84639"/>
                </a:lnTo>
                <a:cubicBezTo>
                  <a:pt x="35440" y="92978"/>
                  <a:pt x="31688" y="101734"/>
                  <a:pt x="29186" y="110907"/>
                </a:cubicBezTo>
                <a:lnTo>
                  <a:pt x="0" y="125083"/>
                </a:lnTo>
                <a:lnTo>
                  <a:pt x="0" y="158438"/>
                </a:lnTo>
                <a:lnTo>
                  <a:pt x="29186" y="173031"/>
                </a:lnTo>
                <a:cubicBezTo>
                  <a:pt x="31688" y="182204"/>
                  <a:pt x="35440" y="190960"/>
                  <a:pt x="40027" y="198882"/>
                </a:cubicBezTo>
                <a:lnTo>
                  <a:pt x="29603" y="230152"/>
                </a:lnTo>
                <a:lnTo>
                  <a:pt x="53369" y="253918"/>
                </a:lnTo>
                <a:lnTo>
                  <a:pt x="84639" y="243495"/>
                </a:lnTo>
                <a:cubicBezTo>
                  <a:pt x="92978" y="248081"/>
                  <a:pt x="101734" y="251833"/>
                  <a:pt x="110907" y="254335"/>
                </a:cubicBezTo>
                <a:lnTo>
                  <a:pt x="125500" y="283521"/>
                </a:lnTo>
                <a:lnTo>
                  <a:pt x="158855" y="283521"/>
                </a:lnTo>
                <a:lnTo>
                  <a:pt x="173448" y="254335"/>
                </a:lnTo>
                <a:cubicBezTo>
                  <a:pt x="182621" y="251833"/>
                  <a:pt x="191377" y="248081"/>
                  <a:pt x="199299" y="243495"/>
                </a:cubicBezTo>
                <a:lnTo>
                  <a:pt x="230569" y="253918"/>
                </a:lnTo>
                <a:lnTo>
                  <a:pt x="254335" y="230152"/>
                </a:lnTo>
                <a:lnTo>
                  <a:pt x="243911" y="198882"/>
                </a:lnTo>
                <a:cubicBezTo>
                  <a:pt x="248498" y="190543"/>
                  <a:pt x="252250" y="181787"/>
                  <a:pt x="254752" y="172614"/>
                </a:cubicBezTo>
                <a:lnTo>
                  <a:pt x="283938" y="158021"/>
                </a:lnTo>
                <a:lnTo>
                  <a:pt x="283938" y="124666"/>
                </a:lnTo>
                <a:lnTo>
                  <a:pt x="254335" y="110490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1" name="Graphic 7" descr="Stopwatch">
            <a:extLst>
              <a:ext uri="{FF2B5EF4-FFF2-40B4-BE49-F238E27FC236}">
                <a16:creationId xmlns:a16="http://schemas.microsoft.com/office/drawing/2014/main" id="{F9754E02-10AF-4589-A5E7-265243674CAA}"/>
              </a:ext>
            </a:extLst>
          </p:cNvPr>
          <p:cNvGrpSpPr/>
          <p:nvPr/>
        </p:nvGrpSpPr>
        <p:grpSpPr>
          <a:xfrm>
            <a:off x="4411930" y="3548494"/>
            <a:ext cx="400265" cy="400265"/>
            <a:chOff x="7332375" y="4513261"/>
            <a:chExt cx="400265" cy="4002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6921EA3-3A87-4BDA-9EFB-73D4E6070CEA}"/>
                </a:ext>
              </a:extLst>
            </p:cNvPr>
            <p:cNvSpPr/>
            <p:nvPr/>
          </p:nvSpPr>
          <p:spPr>
            <a:xfrm>
              <a:off x="7524168" y="4642513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5238A74-372A-45B7-BFD6-098FD71A1846}"/>
                </a:ext>
              </a:extLst>
            </p:cNvPr>
            <p:cNvSpPr/>
            <p:nvPr/>
          </p:nvSpPr>
          <p:spPr>
            <a:xfrm>
              <a:off x="7524168" y="4809290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23649E2-01D5-472D-BE17-BAAC04CE8B61}"/>
                </a:ext>
              </a:extLst>
            </p:cNvPr>
            <p:cNvSpPr/>
            <p:nvPr/>
          </p:nvSpPr>
          <p:spPr>
            <a:xfrm>
              <a:off x="7607557" y="4721732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782EB98-F808-4065-8577-87921C2F8842}"/>
                </a:ext>
              </a:extLst>
            </p:cNvPr>
            <p:cNvSpPr/>
            <p:nvPr/>
          </p:nvSpPr>
          <p:spPr>
            <a:xfrm>
              <a:off x="7440780" y="4721732"/>
              <a:ext cx="16677" cy="16677"/>
            </a:xfrm>
            <a:custGeom>
              <a:avLst/>
              <a:gdLst>
                <a:gd name="connsiteX0" fmla="*/ 16678 w 16677"/>
                <a:gd name="connsiteY0" fmla="*/ 8339 h 16677"/>
                <a:gd name="connsiteX1" fmla="*/ 8339 w 16677"/>
                <a:gd name="connsiteY1" fmla="*/ 16678 h 16677"/>
                <a:gd name="connsiteX2" fmla="*/ 0 w 16677"/>
                <a:gd name="connsiteY2" fmla="*/ 8339 h 16677"/>
                <a:gd name="connsiteX3" fmla="*/ 8339 w 16677"/>
                <a:gd name="connsiteY3" fmla="*/ 0 h 16677"/>
                <a:gd name="connsiteX4" fmla="*/ 16678 w 16677"/>
                <a:gd name="connsiteY4" fmla="*/ 8339 h 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7" h="16677">
                  <a:moveTo>
                    <a:pt x="16678" y="8339"/>
                  </a:moveTo>
                  <a:cubicBezTo>
                    <a:pt x="16678" y="12944"/>
                    <a:pt x="12944" y="16678"/>
                    <a:pt x="8339" y="16678"/>
                  </a:cubicBezTo>
                  <a:cubicBezTo>
                    <a:pt x="3733" y="16678"/>
                    <a:pt x="0" y="12944"/>
                    <a:pt x="0" y="8339"/>
                  </a:cubicBezTo>
                  <a:cubicBezTo>
                    <a:pt x="0" y="3733"/>
                    <a:pt x="3733" y="0"/>
                    <a:pt x="8339" y="0"/>
                  </a:cubicBezTo>
                  <a:cubicBezTo>
                    <a:pt x="12944" y="0"/>
                    <a:pt x="16678" y="3733"/>
                    <a:pt x="16678" y="8339"/>
                  </a:cubicBez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90158F7-F7A2-4728-94D3-5EB7AE29EB0A}"/>
                </a:ext>
              </a:extLst>
            </p:cNvPr>
            <p:cNvSpPr/>
            <p:nvPr/>
          </p:nvSpPr>
          <p:spPr>
            <a:xfrm>
              <a:off x="7524168" y="4671699"/>
              <a:ext cx="55453" cy="105486"/>
            </a:xfrm>
            <a:custGeom>
              <a:avLst/>
              <a:gdLst>
                <a:gd name="connsiteX0" fmla="*/ 16678 w 55453"/>
                <a:gd name="connsiteY0" fmla="*/ 0 h 105486"/>
                <a:gd name="connsiteX1" fmla="*/ 0 w 55453"/>
                <a:gd name="connsiteY1" fmla="*/ 0 h 105486"/>
                <a:gd name="connsiteX2" fmla="*/ 0 w 55453"/>
                <a:gd name="connsiteY2" fmla="*/ 58372 h 105486"/>
                <a:gd name="connsiteX3" fmla="*/ 2502 w 55453"/>
                <a:gd name="connsiteY3" fmla="*/ 64209 h 105486"/>
                <a:gd name="connsiteX4" fmla="*/ 43779 w 55453"/>
                <a:gd name="connsiteY4" fmla="*/ 105487 h 105486"/>
                <a:gd name="connsiteX5" fmla="*/ 55453 w 55453"/>
                <a:gd name="connsiteY5" fmla="*/ 93812 h 105486"/>
                <a:gd name="connsiteX6" fmla="*/ 16678 w 55453"/>
                <a:gd name="connsiteY6" fmla="*/ 55036 h 105486"/>
                <a:gd name="connsiteX7" fmla="*/ 16678 w 55453"/>
                <a:gd name="connsiteY7" fmla="*/ 0 h 10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453" h="105486">
                  <a:moveTo>
                    <a:pt x="16678" y="0"/>
                  </a:moveTo>
                  <a:lnTo>
                    <a:pt x="0" y="0"/>
                  </a:lnTo>
                  <a:lnTo>
                    <a:pt x="0" y="58372"/>
                  </a:lnTo>
                  <a:cubicBezTo>
                    <a:pt x="0" y="60457"/>
                    <a:pt x="834" y="62541"/>
                    <a:pt x="2502" y="64209"/>
                  </a:cubicBezTo>
                  <a:lnTo>
                    <a:pt x="43779" y="105487"/>
                  </a:lnTo>
                  <a:lnTo>
                    <a:pt x="55453" y="93812"/>
                  </a:lnTo>
                  <a:lnTo>
                    <a:pt x="16678" y="55036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1B3251-A5F5-498E-800E-2C6AB53EC09C}"/>
                </a:ext>
              </a:extLst>
            </p:cNvPr>
            <p:cNvSpPr/>
            <p:nvPr/>
          </p:nvSpPr>
          <p:spPr>
            <a:xfrm>
              <a:off x="7390874" y="4550785"/>
              <a:ext cx="283769" cy="324987"/>
            </a:xfrm>
            <a:custGeom>
              <a:avLst/>
              <a:gdLst>
                <a:gd name="connsiteX0" fmla="*/ 141633 w 283769"/>
                <a:gd name="connsiteY0" fmla="*/ 300199 h 324987"/>
                <a:gd name="connsiteX1" fmla="*/ 24889 w 283769"/>
                <a:gd name="connsiteY1" fmla="*/ 183455 h 324987"/>
                <a:gd name="connsiteX2" fmla="*/ 141633 w 283769"/>
                <a:gd name="connsiteY2" fmla="*/ 66711 h 324987"/>
                <a:gd name="connsiteX3" fmla="*/ 258377 w 283769"/>
                <a:gd name="connsiteY3" fmla="*/ 183455 h 324987"/>
                <a:gd name="connsiteX4" fmla="*/ 141633 w 283769"/>
                <a:gd name="connsiteY4" fmla="*/ 300199 h 324987"/>
                <a:gd name="connsiteX5" fmla="*/ 141633 w 283769"/>
                <a:gd name="connsiteY5" fmla="*/ 300199 h 324987"/>
                <a:gd name="connsiteX6" fmla="*/ 240448 w 283769"/>
                <a:gd name="connsiteY6" fmla="*/ 81721 h 324987"/>
                <a:gd name="connsiteX7" fmla="*/ 252957 w 283769"/>
                <a:gd name="connsiteY7" fmla="*/ 69212 h 324987"/>
                <a:gd name="connsiteX8" fmla="*/ 252540 w 283769"/>
                <a:gd name="connsiteY8" fmla="*/ 51701 h 324987"/>
                <a:gd name="connsiteX9" fmla="*/ 235028 w 283769"/>
                <a:gd name="connsiteY9" fmla="*/ 51284 h 324987"/>
                <a:gd name="connsiteX10" fmla="*/ 220852 w 283769"/>
                <a:gd name="connsiteY10" fmla="*/ 65877 h 324987"/>
                <a:gd name="connsiteX11" fmla="*/ 154141 w 283769"/>
                <a:gd name="connsiteY11" fmla="*/ 42528 h 324987"/>
                <a:gd name="connsiteX12" fmla="*/ 154141 w 283769"/>
                <a:gd name="connsiteY12" fmla="*/ 25017 h 324987"/>
                <a:gd name="connsiteX13" fmla="*/ 191666 w 283769"/>
                <a:gd name="connsiteY13" fmla="*/ 25017 h 324987"/>
                <a:gd name="connsiteX14" fmla="*/ 191666 w 283769"/>
                <a:gd name="connsiteY14" fmla="*/ 0 h 324987"/>
                <a:gd name="connsiteX15" fmla="*/ 91600 w 283769"/>
                <a:gd name="connsiteY15" fmla="*/ 0 h 324987"/>
                <a:gd name="connsiteX16" fmla="*/ 91600 w 283769"/>
                <a:gd name="connsiteY16" fmla="*/ 25017 h 324987"/>
                <a:gd name="connsiteX17" fmla="*/ 129125 w 283769"/>
                <a:gd name="connsiteY17" fmla="*/ 25017 h 324987"/>
                <a:gd name="connsiteX18" fmla="*/ 129125 w 283769"/>
                <a:gd name="connsiteY18" fmla="*/ 42111 h 324987"/>
                <a:gd name="connsiteX19" fmla="*/ 1123 w 283769"/>
                <a:gd name="connsiteY19" fmla="*/ 165526 h 324987"/>
                <a:gd name="connsiteX20" fmla="*/ 94519 w 283769"/>
                <a:gd name="connsiteY20" fmla="*/ 316876 h 324987"/>
                <a:gd name="connsiteX21" fmla="*/ 262546 w 283769"/>
                <a:gd name="connsiteY21" fmla="*/ 258088 h 324987"/>
                <a:gd name="connsiteX22" fmla="*/ 240448 w 283769"/>
                <a:gd name="connsiteY22" fmla="*/ 81721 h 324987"/>
                <a:gd name="connsiteX23" fmla="*/ 240448 w 283769"/>
                <a:gd name="connsiteY23" fmla="*/ 81721 h 3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3769" h="324987">
                  <a:moveTo>
                    <a:pt x="141633" y="300199"/>
                  </a:moveTo>
                  <a:cubicBezTo>
                    <a:pt x="77007" y="300199"/>
                    <a:pt x="24889" y="248081"/>
                    <a:pt x="24889" y="183455"/>
                  </a:cubicBezTo>
                  <a:cubicBezTo>
                    <a:pt x="24889" y="118829"/>
                    <a:pt x="77007" y="66711"/>
                    <a:pt x="141633" y="66711"/>
                  </a:cubicBezTo>
                  <a:cubicBezTo>
                    <a:pt x="206259" y="66711"/>
                    <a:pt x="258377" y="118829"/>
                    <a:pt x="258377" y="183455"/>
                  </a:cubicBezTo>
                  <a:cubicBezTo>
                    <a:pt x="258377" y="248081"/>
                    <a:pt x="206259" y="300199"/>
                    <a:pt x="141633" y="300199"/>
                  </a:cubicBezTo>
                  <a:lnTo>
                    <a:pt x="141633" y="300199"/>
                  </a:lnTo>
                  <a:close/>
                  <a:moveTo>
                    <a:pt x="240448" y="81721"/>
                  </a:moveTo>
                  <a:lnTo>
                    <a:pt x="252957" y="69212"/>
                  </a:lnTo>
                  <a:cubicBezTo>
                    <a:pt x="257543" y="64209"/>
                    <a:pt x="257543" y="56704"/>
                    <a:pt x="252540" y="51701"/>
                  </a:cubicBezTo>
                  <a:cubicBezTo>
                    <a:pt x="247953" y="47115"/>
                    <a:pt x="240032" y="46698"/>
                    <a:pt x="235028" y="51284"/>
                  </a:cubicBezTo>
                  <a:lnTo>
                    <a:pt x="220852" y="65877"/>
                  </a:lnTo>
                  <a:cubicBezTo>
                    <a:pt x="200839" y="52535"/>
                    <a:pt x="177907" y="44196"/>
                    <a:pt x="154141" y="42528"/>
                  </a:cubicBezTo>
                  <a:lnTo>
                    <a:pt x="154141" y="25017"/>
                  </a:lnTo>
                  <a:lnTo>
                    <a:pt x="191666" y="25017"/>
                  </a:lnTo>
                  <a:lnTo>
                    <a:pt x="191666" y="0"/>
                  </a:lnTo>
                  <a:lnTo>
                    <a:pt x="91600" y="0"/>
                  </a:lnTo>
                  <a:lnTo>
                    <a:pt x="91600" y="25017"/>
                  </a:lnTo>
                  <a:lnTo>
                    <a:pt x="129125" y="25017"/>
                  </a:lnTo>
                  <a:lnTo>
                    <a:pt x="129125" y="42111"/>
                  </a:lnTo>
                  <a:cubicBezTo>
                    <a:pt x="62831" y="47948"/>
                    <a:pt x="9462" y="99232"/>
                    <a:pt x="1123" y="165526"/>
                  </a:cubicBezTo>
                  <a:cubicBezTo>
                    <a:pt x="-7215" y="231820"/>
                    <a:pt x="31560" y="294778"/>
                    <a:pt x="94519" y="316876"/>
                  </a:cubicBezTo>
                  <a:cubicBezTo>
                    <a:pt x="157477" y="338974"/>
                    <a:pt x="227106" y="314792"/>
                    <a:pt x="262546" y="258088"/>
                  </a:cubicBezTo>
                  <a:cubicBezTo>
                    <a:pt x="297987" y="201383"/>
                    <a:pt x="287980" y="128001"/>
                    <a:pt x="240448" y="81721"/>
                  </a:cubicBezTo>
                  <a:lnTo>
                    <a:pt x="240448" y="81721"/>
                  </a:lnTo>
                  <a:close/>
                </a:path>
              </a:pathLst>
            </a:custGeom>
            <a:solidFill>
              <a:schemeClr val="bg1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9658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9641">
            <a:extLst>
              <a:ext uri="{FF2B5EF4-FFF2-40B4-BE49-F238E27FC236}">
                <a16:creationId xmlns:a16="http://schemas.microsoft.com/office/drawing/2014/main" id="{755E149C-8CE5-4B9F-8747-5D03D4B78248}"/>
              </a:ext>
            </a:extLst>
          </p:cNvPr>
          <p:cNvSpPr/>
          <p:nvPr/>
        </p:nvSpPr>
        <p:spPr>
          <a:xfrm>
            <a:off x="647527" y="801671"/>
            <a:ext cx="477212" cy="539724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9B9B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3731"/>
            <a:endParaRPr sz="2530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F9512-C5B6-4266-B125-9FA7A316C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97" r="53209"/>
          <a:stretch/>
        </p:blipFill>
        <p:spPr>
          <a:xfrm>
            <a:off x="1124739" y="1049599"/>
            <a:ext cx="4224501" cy="50067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DB3430-6B54-46EC-87E8-8038DA1A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Ψηφιακή Πυξίδα της Ευρώπης 2030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EE83F8-67F2-4D41-BD1B-3E3FCF05B060}"/>
              </a:ext>
            </a:extLst>
          </p:cNvPr>
          <p:cNvSpPr txBox="1"/>
          <p:nvPr/>
        </p:nvSpPr>
        <p:spPr>
          <a:xfrm>
            <a:off x="5213366" y="1049599"/>
            <a:ext cx="6739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Ειδικοί στις ΤΠΕ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20 εκατ. + σύγκλιση των φύλων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Στοιχειώδεις ψηφιακές δεξιότητες 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για ≥80% του πληθυσμού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F7C1C1-8263-43A6-AECF-5EB153F0E08D}"/>
              </a:ext>
            </a:extLst>
          </p:cNvPr>
          <p:cNvSpPr txBox="1"/>
          <p:nvPr/>
        </p:nvSpPr>
        <p:spPr>
          <a:xfrm>
            <a:off x="5213366" y="1883533"/>
            <a:ext cx="67391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Συνδεσιμότητα: </a:t>
            </a:r>
            <a:r>
              <a:rPr lang="el-GR" altLang="ko-KR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Gigabit</a:t>
            </a:r>
            <a:r>
              <a:rPr lang="el-GR" altLang="ko-KR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για όλους, 5G παντού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Ημιαγωγοί αιχμής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Χ2 μερίδιο ΕΕ σε παγκόσμια παραγωγή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Δεδομένα - Υπολογιστικό νέφος και παρυφές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10 000 κλιματικά ουδέτεροι ακραίοι κόμβοι υψηλής ασφάλειας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Υπολογιστική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1</a:t>
            </a:r>
            <a:r>
              <a:rPr lang="el-GR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ος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υπολογιστής με κβαντική επιτάχυνση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C64D7E-DE07-4A1F-A860-CAF4801CD302}"/>
              </a:ext>
            </a:extLst>
          </p:cNvPr>
          <p:cNvSpPr txBox="1"/>
          <p:nvPr/>
        </p:nvSpPr>
        <p:spPr>
          <a:xfrm>
            <a:off x="5213365" y="3392105"/>
            <a:ext cx="6978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Κύριες δημόσιες υπηρεσίες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100% ψηφιακές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ηΥγεία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:100% πολιτών να έχουν πρόσβαση σε ιατρικούς φακέλους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Ψηφιακή ταυτότητα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να χρησιμοποιείται από 80% των πολιτών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7BD24-0DC6-4648-ADBF-AFABE738967C}"/>
              </a:ext>
            </a:extLst>
          </p:cNvPr>
          <p:cNvSpPr txBox="1"/>
          <p:nvPr/>
        </p:nvSpPr>
        <p:spPr>
          <a:xfrm>
            <a:off x="5213366" y="4377458"/>
            <a:ext cx="68427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Υιοθέτηση τεχνολογιών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75% των εταιρειών να χρησιμοποιούν υπολογιστικό νέφος/ΤΝ/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Big Data</a:t>
            </a:r>
            <a:endParaRPr lang="el-GR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Φορείς καινοτομίας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/>
              <a:t>grow scale ups &amp; increase finance to double EU Unicorns</a:t>
            </a:r>
            <a:endParaRPr lang="el-GR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Late Adopters</a:t>
            </a:r>
            <a:r>
              <a:rPr lang="el-GR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≥90 % των ΜΜΕ να έχουν τουλάχιστον ένα στοιχειώδες επίπεδο ψηφιακής έντασης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C8EF68-AC59-4CDE-9647-98EF7801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4" y="104975"/>
            <a:ext cx="11152399" cy="696696"/>
          </a:xfrm>
        </p:spPr>
        <p:txBody>
          <a:bodyPr>
            <a:normAutofit/>
          </a:bodyPr>
          <a:lstStyle/>
          <a:p>
            <a:r>
              <a:rPr lang="el-GR" sz="4000" dirty="0"/>
              <a:t>Η κατάταξη της Κύπρου στον δείκτη </a:t>
            </a:r>
            <a:r>
              <a:rPr lang="en-US" sz="4000" dirty="0"/>
              <a:t>DESI 2020</a:t>
            </a:r>
            <a:endParaRPr lang="el-G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B9D141-6162-44C8-94F9-5E464414D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7" t="39264" r="30706" b="14661"/>
          <a:stretch/>
        </p:blipFill>
        <p:spPr>
          <a:xfrm>
            <a:off x="4685816" y="1209295"/>
            <a:ext cx="7068867" cy="4643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BD4ECC-6606-4F12-ACF5-64B7A5767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76" t="22174" r="32255" b="60400"/>
          <a:stretch/>
        </p:blipFill>
        <p:spPr>
          <a:xfrm>
            <a:off x="437317" y="954113"/>
            <a:ext cx="4078841" cy="2831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97A1A-ACC9-4CF4-8EEF-8506E35F6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7" t="22174" r="48565" b="60400"/>
          <a:stretch/>
        </p:blipFill>
        <p:spPr>
          <a:xfrm>
            <a:off x="19279" y="3734619"/>
            <a:ext cx="4666537" cy="21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6.png">
            <a:extLst>
              <a:ext uri="{FF2B5EF4-FFF2-40B4-BE49-F238E27FC236}">
                <a16:creationId xmlns:a16="http://schemas.microsoft.com/office/drawing/2014/main" id="{CE81FAFD-BEA7-4397-8126-ACDC23BEBC4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94519" y="985568"/>
            <a:ext cx="9419346" cy="4886864"/>
          </a:xfrm>
          <a:prstGeom prst="rect">
            <a:avLst/>
          </a:prstGeom>
          <a:ln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EE67AB-561B-45D0-BE82-25FC0BCF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Προκαταρκτικά αποτελέσματα </a:t>
            </a:r>
            <a:r>
              <a:rPr lang="en-US" dirty="0"/>
              <a:t>DESI 2021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851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CB6CF95-BBBE-478C-BB20-0667D31F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4" y="104974"/>
            <a:ext cx="11589716" cy="705493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Εκθετική αύξηση της ζήτησης για υψηλές ταχύτητες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ListLeanHorizontalTextDetail1">
            <a:extLst>
              <a:ext uri="{FF2B5EF4-FFF2-40B4-BE49-F238E27FC236}">
                <a16:creationId xmlns:a16="http://schemas.microsoft.com/office/drawing/2014/main" id="{ACB809ED-CBED-4C3E-BB0A-C7CBFE53B98F}"/>
              </a:ext>
            </a:extLst>
          </p:cNvPr>
          <p:cNvSpPr txBox="1"/>
          <p:nvPr/>
        </p:nvSpPr>
        <p:spPr>
          <a:xfrm>
            <a:off x="513412" y="959821"/>
            <a:ext cx="11028241" cy="281032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107823" rIns="0" bIns="0" rtlCol="0">
            <a:spAutoFit/>
          </a:bodyPr>
          <a:lstStyle/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70% αύξηση στον όγκο δεδομένων κατά την διάρκεια της πανδημίας</a:t>
            </a:r>
          </a:p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Ανάπτυξη σταθερών δικτύων VHCN ανά το παγκόσμιο</a:t>
            </a:r>
          </a:p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105 εκατ. κατοικίες παγκοσμίως καλύπτονται από FTTH </a:t>
            </a:r>
            <a:r>
              <a:rPr lang="el-G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l-G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αναμένεται Χ2 έως το 2026</a:t>
            </a:r>
          </a:p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48% αύξηση μηνιαίας </a:t>
            </a:r>
            <a:r>
              <a:rPr lang="el-GR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ευρυζωνικής</a:t>
            </a:r>
            <a:r>
              <a:rPr lang="el-G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χρήσης στο σπίτι στην ΕΕ σε σχέση με προ-</a:t>
            </a:r>
            <a:r>
              <a:rPr lang="el-GR" sz="2000" b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COVID-19</a:t>
            </a:r>
          </a:p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Το 2026 προβλέπονται 3.5 δις συνδρομές 5G (πλην συνδέσεων </a:t>
            </a:r>
            <a:r>
              <a:rPr lang="el-GR" sz="2000" b="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IoT</a:t>
            </a:r>
            <a:r>
              <a:rPr lang="el-GR" sz="2000" b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Έως 2023: &gt;29 δις συνδεδεμένες συσκευές παγκοσμίως</a:t>
            </a:r>
          </a:p>
          <a:p>
            <a:pPr marL="342900" indent="-342900" algn="just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sz="20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4.png">
            <a:extLst>
              <a:ext uri="{FF2B5EF4-FFF2-40B4-BE49-F238E27FC236}">
                <a16:creationId xmlns:a16="http://schemas.microsoft.com/office/drawing/2014/main" id="{B3471960-47CE-4A29-B38E-02324F95273F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27" b="7727"/>
          <a:stretch>
            <a:fillRect/>
          </a:stretch>
        </p:blipFill>
        <p:spPr>
          <a:xfrm>
            <a:off x="602284" y="3402718"/>
            <a:ext cx="4868137" cy="2388605"/>
          </a:xfrm>
          <a:prstGeom prst="rect">
            <a:avLst/>
          </a:prstGeom>
          <a:ln/>
        </p:spPr>
      </p:pic>
      <p:pic>
        <p:nvPicPr>
          <p:cNvPr id="22" name="image2.png">
            <a:extLst>
              <a:ext uri="{FF2B5EF4-FFF2-40B4-BE49-F238E27FC236}">
                <a16:creationId xmlns:a16="http://schemas.microsoft.com/office/drawing/2014/main" id="{01B5E396-7FC6-4D39-9359-98CB7647B64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70421" y="3222171"/>
            <a:ext cx="5999684" cy="2319032"/>
          </a:xfrm>
          <a:prstGeom prst="rect">
            <a:avLst/>
          </a:prstGeom>
          <a:ln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AE5E974-F5F6-46A8-944F-23BBB9F56B83}"/>
              </a:ext>
            </a:extLst>
          </p:cNvPr>
          <p:cNvSpPr txBox="1"/>
          <p:nvPr/>
        </p:nvSpPr>
        <p:spPr>
          <a:xfrm>
            <a:off x="978633" y="5848087"/>
            <a:ext cx="2374168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l-GR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Κάλυψη VHCN στην ΕΕ (πηγή: DESI 2021)</a:t>
            </a:r>
            <a:endParaRPr lang="el-GR" sz="1400" b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9380C-2E8E-4E21-82D6-6ADE86D38847}"/>
              </a:ext>
            </a:extLst>
          </p:cNvPr>
          <p:cNvSpPr txBox="1"/>
          <p:nvPr/>
        </p:nvSpPr>
        <p:spPr>
          <a:xfrm>
            <a:off x="5656200" y="5597424"/>
            <a:ext cx="5813905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l-GR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Ιστορικά δεδομένα και προβλέψεις FTTH στην ΕΕ των 28 (2012-2026) (πηγή: IDATE για FTTH Council Europe</a:t>
            </a:r>
            <a:r>
              <a:rPr lang="en-US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l-GR" sz="1400" b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6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2C028F-8551-4E13-B232-7A49B945D489}"/>
              </a:ext>
            </a:extLst>
          </p:cNvPr>
          <p:cNvSpPr txBox="1"/>
          <p:nvPr/>
        </p:nvSpPr>
        <p:spPr>
          <a:xfrm>
            <a:off x="8360270" y="2441931"/>
            <a:ext cx="35192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3pPr marL="354013" lvl="2" indent="-354013" algn="ctr" defTabSz="685800">
              <a:buClr>
                <a:srgbClr val="E48D1A"/>
              </a:buClr>
              <a:buFont typeface="Arial" panose="020B0604020202020204" pitchFamily="34" charset="0"/>
              <a:buChar char="•"/>
              <a:defRPr sz="2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2" algn="l"/>
            <a:r>
              <a:rPr lang="el-GR" dirty="0"/>
              <a:t>Αξιοπιστία και βελτιωμένη απόδοση του δικτύου 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478541CF-D30E-48BA-A548-9316175A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78" y="103554"/>
            <a:ext cx="11368218" cy="696696"/>
          </a:xfrm>
        </p:spPr>
        <p:txBody>
          <a:bodyPr>
            <a:normAutofit/>
          </a:bodyPr>
          <a:lstStyle/>
          <a:p>
            <a:r>
              <a:rPr lang="el-GR" sz="3600" dirty="0"/>
              <a:t>Η Επανάσταση του 5</a:t>
            </a:r>
            <a:r>
              <a:rPr lang="en-US" sz="3600" dirty="0"/>
              <a:t>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02E36D-8495-43BA-9DAC-3AC52F13BBF8}"/>
              </a:ext>
            </a:extLst>
          </p:cNvPr>
          <p:cNvSpPr txBox="1"/>
          <p:nvPr/>
        </p:nvSpPr>
        <p:spPr>
          <a:xfrm>
            <a:off x="2855" y="2293839"/>
            <a:ext cx="3872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2" indent="-354013" algn="ctr" defTabSz="685800">
              <a:buClr>
                <a:srgbClr val="E48D1A"/>
              </a:buClr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Ιλιγγιώδεις ταχύτητες μεταφοράς δεδομένων </a:t>
            </a:r>
            <a:endParaRPr lang="en-US" sz="20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ctr" defTabSz="685800">
              <a:buClr>
                <a:srgbClr val="E48D1A"/>
              </a:buClr>
              <a:defRPr/>
            </a:pPr>
            <a:r>
              <a:rPr lang="el-G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(Χ10-100 φορές μεγαλύτερη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B4D36D-225B-4AA2-9E93-B96AC4CB2D7B}"/>
              </a:ext>
            </a:extLst>
          </p:cNvPr>
          <p:cNvSpPr txBox="1"/>
          <p:nvPr/>
        </p:nvSpPr>
        <p:spPr>
          <a:xfrm>
            <a:off x="4014189" y="2269583"/>
            <a:ext cx="3987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3pPr marL="354013" lvl="2" indent="-354013" algn="ctr" defTabSz="685800">
              <a:buClr>
                <a:srgbClr val="E48D1A"/>
              </a:buClr>
              <a:buFont typeface="Arial" panose="020B0604020202020204" pitchFamily="34" charset="0"/>
              <a:buChar char="•"/>
              <a:defRPr sz="2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2"/>
            <a:r>
              <a:rPr lang="el-GR" dirty="0"/>
              <a:t>Αστραπιαίος χρόνος απόκρισης (</a:t>
            </a:r>
            <a:r>
              <a:rPr lang="el-GR" dirty="0" err="1"/>
              <a:t>latency</a:t>
            </a:r>
            <a:r>
              <a:rPr lang="el-GR" dirty="0"/>
              <a:t>) </a:t>
            </a:r>
          </a:p>
          <a:p>
            <a:pPr marL="0" lvl="2" indent="0">
              <a:buNone/>
            </a:pPr>
            <a:r>
              <a:rPr lang="el-GR" dirty="0"/>
              <a:t>(1ms έναντι 200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l-GR" dirty="0"/>
              <a:t>στο 4G)</a:t>
            </a:r>
            <a:endParaRPr lang="en-GB" dirty="0"/>
          </a:p>
        </p:txBody>
      </p:sp>
      <p:pic>
        <p:nvPicPr>
          <p:cNvPr id="1028" name="Picture 4" descr="Fast icon Royalty Free Vector Image - VectorStock">
            <a:extLst>
              <a:ext uri="{FF2B5EF4-FFF2-40B4-BE49-F238E27FC236}">
                <a16:creationId xmlns:a16="http://schemas.microsoft.com/office/drawing/2014/main" id="{5CE98FAB-7F4D-4E72-90F9-6BCC795A2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18638" r="20923" b="29967"/>
          <a:stretch/>
        </p:blipFill>
        <p:spPr bwMode="auto">
          <a:xfrm>
            <a:off x="1210002" y="1142725"/>
            <a:ext cx="1345714" cy="9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8182F1-0181-4BAD-842E-8A829CC35D25}"/>
              </a:ext>
            </a:extLst>
          </p:cNvPr>
          <p:cNvCxnSpPr>
            <a:cxnSpLocks/>
          </p:cNvCxnSpPr>
          <p:nvPr/>
        </p:nvCxnSpPr>
        <p:spPr>
          <a:xfrm>
            <a:off x="4014189" y="1319603"/>
            <a:ext cx="0" cy="4357687"/>
          </a:xfrm>
          <a:prstGeom prst="line">
            <a:avLst/>
          </a:prstGeom>
          <a:ln w="19050">
            <a:solidFill>
              <a:srgbClr val="E28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CDDF8-E083-4454-9C60-97C1E9218424}"/>
              </a:ext>
            </a:extLst>
          </p:cNvPr>
          <p:cNvCxnSpPr>
            <a:cxnSpLocks/>
          </p:cNvCxnSpPr>
          <p:nvPr/>
        </p:nvCxnSpPr>
        <p:spPr>
          <a:xfrm>
            <a:off x="8171667" y="1319603"/>
            <a:ext cx="0" cy="4357687"/>
          </a:xfrm>
          <a:prstGeom prst="line">
            <a:avLst/>
          </a:prstGeom>
          <a:ln w="19050">
            <a:solidFill>
              <a:srgbClr val="E28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9870AC2-E465-4C23-8D46-B837F28F74B7}"/>
              </a:ext>
            </a:extLst>
          </p:cNvPr>
          <p:cNvCxnSpPr>
            <a:cxnSpLocks/>
          </p:cNvCxnSpPr>
          <p:nvPr/>
        </p:nvCxnSpPr>
        <p:spPr>
          <a:xfrm flipH="1">
            <a:off x="457200" y="3457594"/>
            <a:ext cx="11277599" cy="0"/>
          </a:xfrm>
          <a:prstGeom prst="line">
            <a:avLst/>
          </a:prstGeom>
          <a:ln w="19050">
            <a:solidFill>
              <a:srgbClr val="E28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C0B7EA8-588F-4CB6-AC00-176ECE0FAFBE}"/>
              </a:ext>
            </a:extLst>
          </p:cNvPr>
          <p:cNvSpPr txBox="1"/>
          <p:nvPr/>
        </p:nvSpPr>
        <p:spPr>
          <a:xfrm>
            <a:off x="503457" y="4645606"/>
            <a:ext cx="3067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2" indent="-354013" algn="ctr" defTabSz="685800">
              <a:buClr>
                <a:srgbClr val="E48D1A"/>
              </a:buClr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Καλύτερη διαχείριση ενέργειας και εκπομπής ισχύος</a:t>
            </a:r>
            <a:endParaRPr lang="en-GB" sz="20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5964B8-A95C-4EA9-BDDE-8DC382A89DB9}"/>
              </a:ext>
            </a:extLst>
          </p:cNvPr>
          <p:cNvSpPr txBox="1"/>
          <p:nvPr/>
        </p:nvSpPr>
        <p:spPr>
          <a:xfrm>
            <a:off x="4110249" y="4645606"/>
            <a:ext cx="3872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2" indent="-354013" algn="ctr" defTabSz="685800">
              <a:buClr>
                <a:srgbClr val="E48D1A"/>
              </a:buClr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Δυνατότητα μαζικής διασύνδεσης χρηστών</a:t>
            </a:r>
            <a:endParaRPr lang="en-GB" sz="20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32F2FA-F8BD-47D5-BA06-5857E97E8704}"/>
              </a:ext>
            </a:extLst>
          </p:cNvPr>
          <p:cNvSpPr txBox="1"/>
          <p:nvPr/>
        </p:nvSpPr>
        <p:spPr>
          <a:xfrm>
            <a:off x="8071080" y="4645186"/>
            <a:ext cx="3872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2" indent="-354013" algn="ctr" defTabSz="685800">
              <a:buClr>
                <a:srgbClr val="E48D1A"/>
              </a:buClr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Δυνατότητα μαζικής διασύνδεσης συσκευών</a:t>
            </a:r>
            <a:endParaRPr lang="en-GB" sz="20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6">
            <a:extLst>
              <a:ext uri="{FF2B5EF4-FFF2-40B4-BE49-F238E27FC236}">
                <a16:creationId xmlns:a16="http://schemas.microsoft.com/office/drawing/2014/main" id="{B2AF6A76-6D94-4F0C-B348-9AA37EF7880D}"/>
              </a:ext>
            </a:extLst>
          </p:cNvPr>
          <p:cNvSpPr/>
          <p:nvPr/>
        </p:nvSpPr>
        <p:spPr>
          <a:xfrm>
            <a:off x="1648320" y="3832373"/>
            <a:ext cx="991796" cy="457412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0A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Rounded Rectangle 20">
            <a:extLst>
              <a:ext uri="{FF2B5EF4-FFF2-40B4-BE49-F238E27FC236}">
                <a16:creationId xmlns:a16="http://schemas.microsoft.com/office/drawing/2014/main" id="{5E4E503D-A730-4721-AFAB-58E1F2B2AD14}"/>
              </a:ext>
            </a:extLst>
          </p:cNvPr>
          <p:cNvSpPr>
            <a:spLocks noChangeAspect="1"/>
          </p:cNvSpPr>
          <p:nvPr/>
        </p:nvSpPr>
        <p:spPr>
          <a:xfrm rot="2160000">
            <a:off x="5724032" y="1296474"/>
            <a:ext cx="698460" cy="753628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0A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036" name="Picture 12" descr="iot icon - Google Search">
            <a:extLst>
              <a:ext uri="{FF2B5EF4-FFF2-40B4-BE49-F238E27FC236}">
                <a16:creationId xmlns:a16="http://schemas.microsoft.com/office/drawing/2014/main" id="{810E417C-F069-4A4F-923B-A20EB2D4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83" y="3652743"/>
            <a:ext cx="964757" cy="9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ternet Of Things Icons - Download Free Vector Icons | Noun Project">
            <a:extLst>
              <a:ext uri="{FF2B5EF4-FFF2-40B4-BE49-F238E27FC236}">
                <a16:creationId xmlns:a16="http://schemas.microsoft.com/office/drawing/2014/main" id="{7DC1E085-0A62-4347-BDBC-E636F46F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56" y="3704599"/>
            <a:ext cx="861043" cy="86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Radio Mobile Phone Base Station Stock Illustrations – 420 Radio Mobile  Phone Base Station Stock Illustrations, Vectors &amp; Clipart - Dreamstime">
            <a:extLst>
              <a:ext uri="{FF2B5EF4-FFF2-40B4-BE49-F238E27FC236}">
                <a16:creationId xmlns:a16="http://schemas.microsoft.com/office/drawing/2014/main" id="{0099B51F-2919-4297-9FD0-CC18967A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56" y="1344913"/>
            <a:ext cx="449063" cy="7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0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CBD189-384F-4EFF-9535-E06D7FDF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6438"/>
          <a:stretch/>
        </p:blipFill>
        <p:spPr>
          <a:xfrm>
            <a:off x="0" y="2819801"/>
            <a:ext cx="12192001" cy="324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BD0CF-3CF1-46B2-ADCB-01BADF35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Όραμα </a:t>
            </a:r>
            <a:r>
              <a:rPr lang="el-GR" dirty="0" err="1"/>
              <a:t>Ευρυζωνικού</a:t>
            </a:r>
            <a:r>
              <a:rPr lang="el-GR" dirty="0"/>
              <a:t> Πλάνου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946347-5C19-442F-A2B9-1C65547AB4DE}"/>
              </a:ext>
            </a:extLst>
          </p:cNvPr>
          <p:cNvSpPr txBox="1"/>
          <p:nvPr/>
        </p:nvSpPr>
        <p:spPr>
          <a:xfrm>
            <a:off x="453542" y="1337078"/>
            <a:ext cx="11284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«Να επιτευχθεί ένα άλμα στην ψηφιακή συνδεσιμότητα έως το 2025, ώστε να καταστεί δυνατή η ψηφιακή μετάβαση της κοινωνίας και της οικονομίας και να ενισχυθεί ο ρόλος της ως περιφερειακής πύλης δεδομένων για την ΕΕ»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EB34F61-37DD-4E1A-888B-5ECA8A32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454" y="5226810"/>
            <a:ext cx="8767554" cy="172088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ΥΠΟΥΡΓΕΙΟ ΟΙΚΟΝΟΜΙΚΩΝ">
            <a:extLst>
              <a:ext uri="{FF2B5EF4-FFF2-40B4-BE49-F238E27FC236}">
                <a16:creationId xmlns:a16="http://schemas.microsoft.com/office/drawing/2014/main" id="{AE7FB73B-34D0-44D2-93EC-621DC1A42118}"/>
              </a:ext>
            </a:extLst>
          </p:cNvPr>
          <p:cNvSpPr txBox="1">
            <a:spLocks/>
          </p:cNvSpPr>
          <p:nvPr/>
        </p:nvSpPr>
        <p:spPr>
          <a:xfrm>
            <a:off x="4620154" y="6274533"/>
            <a:ext cx="7386041" cy="5287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1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dirty="0"/>
              <a:t>ΥΦΥΠΟΥΡΓΕΙΟ ΕΡΕΥΝΑΣ, ΚΑΙΝΟΤΟΜΙΑΣ ΚΑΙ ΨΗΦΙΑΚΗΣ ΠΟΛΙΤΙΚΗΣ</a:t>
            </a:r>
          </a:p>
        </p:txBody>
      </p:sp>
    </p:spTree>
    <p:extLst>
      <p:ext uri="{BB962C8B-B14F-4D97-AF65-F5344CB8AC3E}">
        <p14:creationId xmlns:p14="http://schemas.microsoft.com/office/powerpoint/2010/main" val="348922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4288</TotalTime>
  <Words>2469</Words>
  <Application>Microsoft Office PowerPoint</Application>
  <PresentationFormat>Widescreen</PresentationFormat>
  <Paragraphs>241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Century Schoolbook</vt:lpstr>
      <vt:lpstr>Lato Light</vt:lpstr>
      <vt:lpstr>Wingdings</vt:lpstr>
      <vt:lpstr>Office Theme</vt:lpstr>
      <vt:lpstr>Custom Design</vt:lpstr>
      <vt:lpstr>Ευρυζωνικό Πλάνο της Κύπρου 2021-2025</vt:lpstr>
      <vt:lpstr>Όραμα</vt:lpstr>
      <vt:lpstr>Προς μία Ευρωπαϊκή Kοινωνία των Gigabit 2025</vt:lpstr>
      <vt:lpstr>Ψηφιακή Πυξίδα της Ευρώπης 2030</vt:lpstr>
      <vt:lpstr>Η κατάταξη της Κύπρου στον δείκτη DESI 2020</vt:lpstr>
      <vt:lpstr>Προκαταρκτικά αποτελέσματα DESI 2021</vt:lpstr>
      <vt:lpstr>Εκθετική αύξηση της ζήτησης για υψηλές ταχύτητες </vt:lpstr>
      <vt:lpstr>Η Επανάσταση του 5G</vt:lpstr>
      <vt:lpstr>Όραμα Ευρυζωνικού Πλάνου</vt:lpstr>
      <vt:lpstr>Στόχοι κάλυψης και διείσδυσης</vt:lpstr>
      <vt:lpstr>Θεσμικά μέσα και χρηματοδοτικά εργαλεία</vt:lpstr>
      <vt:lpstr>Σημασία/συνάφεια με άλλα έργα &amp; πολιτικές</vt:lpstr>
      <vt:lpstr>2 κύριοι στόχοι Ευρυζωνικού Πλάνου</vt:lpstr>
      <vt:lpstr>Στόχος Α</vt:lpstr>
      <vt:lpstr>Στόχος Α</vt:lpstr>
      <vt:lpstr>Στόχος Β </vt:lpstr>
      <vt:lpstr>Στόχος Β </vt:lpstr>
      <vt:lpstr>Ολιστικό Πλάνο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πορεία προς ένα       βιώσιμο        ψηφιακό μέλλον</dc:title>
  <dc:creator>Nasia Zanti</dc:creator>
  <cp:lastModifiedBy>DMRID</cp:lastModifiedBy>
  <cp:revision>114</cp:revision>
  <cp:lastPrinted>2021-10-11T07:36:25Z</cp:lastPrinted>
  <dcterms:modified xsi:type="dcterms:W3CDTF">2021-10-11T07:37:04Z</dcterms:modified>
</cp:coreProperties>
</file>